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63"/>
  </p:notesMasterIdLst>
  <p:sldIdLst>
    <p:sldId id="256" r:id="rId2"/>
    <p:sldId id="772" r:id="rId3"/>
    <p:sldId id="773" r:id="rId4"/>
    <p:sldId id="774" r:id="rId5"/>
    <p:sldId id="783" r:id="rId6"/>
    <p:sldId id="784" r:id="rId7"/>
    <p:sldId id="785" r:id="rId8"/>
    <p:sldId id="786" r:id="rId9"/>
    <p:sldId id="792" r:id="rId10"/>
    <p:sldId id="793" r:id="rId11"/>
    <p:sldId id="794" r:id="rId12"/>
    <p:sldId id="787" r:id="rId13"/>
    <p:sldId id="788" r:id="rId14"/>
    <p:sldId id="789" r:id="rId15"/>
    <p:sldId id="790" r:id="rId16"/>
    <p:sldId id="791" r:id="rId17"/>
    <p:sldId id="795" r:id="rId18"/>
    <p:sldId id="796" r:id="rId19"/>
    <p:sldId id="798" r:id="rId20"/>
    <p:sldId id="797" r:id="rId21"/>
    <p:sldId id="775" r:id="rId22"/>
    <p:sldId id="799" r:id="rId23"/>
    <p:sldId id="800" r:id="rId24"/>
    <p:sldId id="803" r:id="rId25"/>
    <p:sldId id="801" r:id="rId26"/>
    <p:sldId id="805" r:id="rId27"/>
    <p:sldId id="806" r:id="rId28"/>
    <p:sldId id="807" r:id="rId29"/>
    <p:sldId id="802" r:id="rId30"/>
    <p:sldId id="809" r:id="rId31"/>
    <p:sldId id="808" r:id="rId32"/>
    <p:sldId id="813" r:id="rId33"/>
    <p:sldId id="810" r:id="rId34"/>
    <p:sldId id="811" r:id="rId35"/>
    <p:sldId id="812" r:id="rId36"/>
    <p:sldId id="814" r:id="rId37"/>
    <p:sldId id="815" r:id="rId38"/>
    <p:sldId id="292" r:id="rId39"/>
    <p:sldId id="294" r:id="rId40"/>
    <p:sldId id="296" r:id="rId41"/>
    <p:sldId id="295" r:id="rId42"/>
    <p:sldId id="288" r:id="rId43"/>
    <p:sldId id="297" r:id="rId44"/>
    <p:sldId id="298" r:id="rId45"/>
    <p:sldId id="816" r:id="rId46"/>
    <p:sldId id="828" r:id="rId47"/>
    <p:sldId id="817" r:id="rId48"/>
    <p:sldId id="818" r:id="rId49"/>
    <p:sldId id="827" r:id="rId50"/>
    <p:sldId id="819" r:id="rId51"/>
    <p:sldId id="820" r:id="rId52"/>
    <p:sldId id="830" r:id="rId53"/>
    <p:sldId id="821" r:id="rId54"/>
    <p:sldId id="823" r:id="rId55"/>
    <p:sldId id="826" r:id="rId56"/>
    <p:sldId id="825" r:id="rId57"/>
    <p:sldId id="824" r:id="rId58"/>
    <p:sldId id="776" r:id="rId59"/>
    <p:sldId id="777" r:id="rId60"/>
    <p:sldId id="778" r:id="rId61"/>
    <p:sldId id="82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nus, Jonathan M" initials="CJM" lastIdx="1" clrIdx="0">
    <p:extLst>
      <p:ext uri="{19B8F6BF-5375-455C-9EA6-DF929625EA0E}">
        <p15:presenceInfo xmlns:p15="http://schemas.microsoft.com/office/powerpoint/2012/main" userId="S::jmc108@pitt.edu::53f1a3d2-6585-462e-a1cc-58b6519e61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1016"/>
    <a:srgbClr val="FFD579"/>
    <a:srgbClr val="0000FF"/>
    <a:srgbClr val="00FA00"/>
    <a:srgbClr val="007DCB"/>
    <a:srgbClr val="FF00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13"/>
    <p:restoredTop sz="83199"/>
  </p:normalViewPr>
  <p:slideViewPr>
    <p:cSldViewPr snapToGrid="0" snapToObjects="1">
      <p:cViewPr varScale="1">
        <p:scale>
          <a:sx n="107" d="100"/>
          <a:sy n="107" d="100"/>
        </p:scale>
        <p:origin x="21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0EA0B5-F738-404D-A405-67FF77B6CC6C}" type="datetimeFigureOut">
              <a:rPr lang="en-US" smtClean="0"/>
              <a:t>3/26/25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48A27-6E24-464F-8321-D2885A4CD5F5}" type="slidenum">
              <a:rPr lang="en-US" smtClean="0"/>
              <a:t>‹#›</a:t>
            </a:fld>
            <a:endParaRPr lang="en-US"/>
          </a:p>
        </p:txBody>
      </p:sp>
    </p:spTree>
    <p:extLst>
      <p:ext uri="{BB962C8B-B14F-4D97-AF65-F5344CB8AC3E}">
        <p14:creationId xmlns:p14="http://schemas.microsoft.com/office/powerpoint/2010/main" val="16002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/commons/3/31/</a:t>
            </a:r>
            <a:r>
              <a:rPr lang="en-US" dirty="0" err="1"/>
              <a:t>Codons_aminoacids_table.png</a:t>
            </a:r>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5</a:t>
            </a:fld>
            <a:endParaRPr lang="en-US"/>
          </a:p>
        </p:txBody>
      </p:sp>
    </p:spTree>
    <p:extLst>
      <p:ext uri="{BB962C8B-B14F-4D97-AF65-F5344CB8AC3E}">
        <p14:creationId xmlns:p14="http://schemas.microsoft.com/office/powerpoint/2010/main" val="46754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33</a:t>
            </a:fld>
            <a:endParaRPr lang="en-US"/>
          </a:p>
        </p:txBody>
      </p:sp>
    </p:spTree>
    <p:extLst>
      <p:ext uri="{BB962C8B-B14F-4D97-AF65-F5344CB8AC3E}">
        <p14:creationId xmlns:p14="http://schemas.microsoft.com/office/powerpoint/2010/main" val="3364809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Authored and edited by (curated) geneticists/students at Johns </a:t>
            </a:r>
            <a:r>
              <a:rPr lang="en-US" dirty="0" err="1"/>
              <a:t>hopkins</a:t>
            </a:r>
            <a:r>
              <a:rPr lang="en-US" dirty="0"/>
              <a:t>,</a:t>
            </a:r>
            <a:r>
              <a:rPr lang="en-US" baseline="0" dirty="0"/>
              <a:t> under direction of Ada </a:t>
            </a:r>
            <a:r>
              <a:rPr lang="en-US" baseline="0" dirty="0" err="1"/>
              <a:t>Hamosh</a:t>
            </a:r>
            <a:r>
              <a:rPr lang="en-US" baseline="0" dirty="0"/>
              <a:t>, a respected geneticist</a:t>
            </a:r>
            <a:endParaRPr lang="en-US" dirty="0"/>
          </a:p>
        </p:txBody>
      </p:sp>
      <p:sp>
        <p:nvSpPr>
          <p:cNvPr id="4" name="Slide Number Placeholder 3"/>
          <p:cNvSpPr>
            <a:spLocks noGrp="1"/>
          </p:cNvSpPr>
          <p:nvPr>
            <p:ph type="sldNum" sz="quarter" idx="10"/>
          </p:nvPr>
        </p:nvSpPr>
        <p:spPr/>
        <p:txBody>
          <a:bodyPr/>
          <a:lstStyle/>
          <a:p>
            <a:fld id="{8D88E08F-A70F-4C8A-9B67-0716ACD69603}" type="slidenum">
              <a:rPr lang="en-US" smtClean="0"/>
              <a:t>38</a:t>
            </a:fld>
            <a:endParaRPr lang="en-US"/>
          </a:p>
        </p:txBody>
      </p:sp>
    </p:spTree>
    <p:extLst>
      <p:ext uri="{BB962C8B-B14F-4D97-AF65-F5344CB8AC3E}">
        <p14:creationId xmlns:p14="http://schemas.microsoft.com/office/powerpoint/2010/main" val="771842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Scroll all the way to the bottom to see the edit history for this entry</a:t>
            </a:r>
          </a:p>
        </p:txBody>
      </p:sp>
      <p:sp>
        <p:nvSpPr>
          <p:cNvPr id="4" name="Slide Number Placeholder 3"/>
          <p:cNvSpPr>
            <a:spLocks noGrp="1"/>
          </p:cNvSpPr>
          <p:nvPr>
            <p:ph type="sldNum" sz="quarter" idx="10"/>
          </p:nvPr>
        </p:nvSpPr>
        <p:spPr/>
        <p:txBody>
          <a:bodyPr/>
          <a:lstStyle/>
          <a:p>
            <a:fld id="{8D88E08F-A70F-4C8A-9B67-0716ACD69603}" type="slidenum">
              <a:rPr lang="en-US" smtClean="0"/>
              <a:t>39</a:t>
            </a:fld>
            <a:endParaRPr lang="en-US"/>
          </a:p>
        </p:txBody>
      </p:sp>
    </p:spTree>
    <p:extLst>
      <p:ext uri="{BB962C8B-B14F-4D97-AF65-F5344CB8AC3E}">
        <p14:creationId xmlns:p14="http://schemas.microsoft.com/office/powerpoint/2010/main" val="3953650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88E08F-A70F-4C8A-9B67-0716ACD69603}" type="slidenum">
              <a:rPr lang="en-US" smtClean="0"/>
              <a:t>40</a:t>
            </a:fld>
            <a:endParaRPr lang="en-US"/>
          </a:p>
        </p:txBody>
      </p:sp>
    </p:spTree>
    <p:extLst>
      <p:ext uri="{BB962C8B-B14F-4D97-AF65-F5344CB8AC3E}">
        <p14:creationId xmlns:p14="http://schemas.microsoft.com/office/powerpoint/2010/main" val="4010475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or more genes </a:t>
            </a:r>
            <a:r>
              <a:rPr lang="en-US" dirty="0" err="1"/>
              <a:t>a/w</a:t>
            </a:r>
            <a:r>
              <a:rPr lang="en-US" dirty="0"/>
              <a:t> NS</a:t>
            </a:r>
          </a:p>
        </p:txBody>
      </p:sp>
      <p:sp>
        <p:nvSpPr>
          <p:cNvPr id="4" name="Slide Number Placeholder 3"/>
          <p:cNvSpPr>
            <a:spLocks noGrp="1"/>
          </p:cNvSpPr>
          <p:nvPr>
            <p:ph type="sldNum" sz="quarter" idx="10"/>
          </p:nvPr>
        </p:nvSpPr>
        <p:spPr/>
        <p:txBody>
          <a:bodyPr/>
          <a:lstStyle/>
          <a:p>
            <a:fld id="{8D88E08F-A70F-4C8A-9B67-0716ACD69603}" type="slidenum">
              <a:rPr lang="en-US" smtClean="0"/>
              <a:t>41</a:t>
            </a:fld>
            <a:endParaRPr lang="en-US"/>
          </a:p>
        </p:txBody>
      </p:sp>
    </p:spTree>
    <p:extLst>
      <p:ext uri="{BB962C8B-B14F-4D97-AF65-F5344CB8AC3E}">
        <p14:creationId xmlns:p14="http://schemas.microsoft.com/office/powerpoint/2010/main" val="1410074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88E08F-A70F-4C8A-9B67-0716ACD69603}" type="slidenum">
              <a:rPr lang="en-US" smtClean="0"/>
              <a:t>42</a:t>
            </a:fld>
            <a:endParaRPr lang="en-US"/>
          </a:p>
        </p:txBody>
      </p:sp>
    </p:spTree>
    <p:extLst>
      <p:ext uri="{BB962C8B-B14F-4D97-AF65-F5344CB8AC3E}">
        <p14:creationId xmlns:p14="http://schemas.microsoft.com/office/powerpoint/2010/main" val="3664922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Pulls</a:t>
            </a:r>
            <a:r>
              <a:rPr lang="en-US" baseline="0" dirty="0"/>
              <a:t> up all entries that discuss Noonan syndrome (some have it as a similar or related diagnosis)</a:t>
            </a:r>
          </a:p>
          <a:p>
            <a:r>
              <a:rPr lang="en-US" baseline="0" dirty="0"/>
              <a:t>Choose option by JE </a:t>
            </a:r>
            <a:r>
              <a:rPr lang="en-US" baseline="0" dirty="0" err="1"/>
              <a:t>Allanson</a:t>
            </a:r>
            <a:r>
              <a:rPr lang="en-US" baseline="0" dirty="0"/>
              <a:t> and AE Roberts</a:t>
            </a:r>
            <a:endParaRPr lang="en-US" dirty="0"/>
          </a:p>
        </p:txBody>
      </p:sp>
      <p:sp>
        <p:nvSpPr>
          <p:cNvPr id="4" name="Slide Number Placeholder 3"/>
          <p:cNvSpPr>
            <a:spLocks noGrp="1"/>
          </p:cNvSpPr>
          <p:nvPr>
            <p:ph type="sldNum" sz="quarter" idx="10"/>
          </p:nvPr>
        </p:nvSpPr>
        <p:spPr/>
        <p:txBody>
          <a:bodyPr/>
          <a:lstStyle/>
          <a:p>
            <a:fld id="{8D88E08F-A70F-4C8A-9B67-0716ACD69603}" type="slidenum">
              <a:rPr lang="en-US" smtClean="0"/>
              <a:t>43</a:t>
            </a:fld>
            <a:endParaRPr lang="en-US"/>
          </a:p>
        </p:txBody>
      </p:sp>
    </p:spTree>
    <p:extLst>
      <p:ext uri="{BB962C8B-B14F-4D97-AF65-F5344CB8AC3E}">
        <p14:creationId xmlns:p14="http://schemas.microsoft.com/office/powerpoint/2010/main" val="3539834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to a book chapter on this disorder- sections on the right hand column</a:t>
            </a:r>
          </a:p>
          <a:p>
            <a:r>
              <a:rPr lang="en-US" baseline="0" dirty="0"/>
              <a:t>- Summary of the gene, including all genetic causes in one place</a:t>
            </a:r>
            <a:endParaRPr lang="en-US" dirty="0"/>
          </a:p>
        </p:txBody>
      </p:sp>
      <p:sp>
        <p:nvSpPr>
          <p:cNvPr id="4" name="Slide Number Placeholder 3"/>
          <p:cNvSpPr>
            <a:spLocks noGrp="1"/>
          </p:cNvSpPr>
          <p:nvPr>
            <p:ph type="sldNum" sz="quarter" idx="10"/>
          </p:nvPr>
        </p:nvSpPr>
        <p:spPr/>
        <p:txBody>
          <a:bodyPr/>
          <a:lstStyle/>
          <a:p>
            <a:fld id="{8D88E08F-A70F-4C8A-9B67-0716ACD69603}" type="slidenum">
              <a:rPr lang="en-US" smtClean="0"/>
              <a:t>44</a:t>
            </a:fld>
            <a:endParaRPr lang="en-US"/>
          </a:p>
        </p:txBody>
      </p:sp>
    </p:spTree>
    <p:extLst>
      <p:ext uri="{BB962C8B-B14F-4D97-AF65-F5344CB8AC3E}">
        <p14:creationId xmlns:p14="http://schemas.microsoft.com/office/powerpoint/2010/main" val="44372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=jtJGZ8vFsGw&amp;t=1177s</a:t>
            </a:r>
          </a:p>
        </p:txBody>
      </p:sp>
      <p:sp>
        <p:nvSpPr>
          <p:cNvPr id="4" name="Slide Number Placeholder 3"/>
          <p:cNvSpPr>
            <a:spLocks noGrp="1"/>
          </p:cNvSpPr>
          <p:nvPr>
            <p:ph type="sldNum" sz="quarter" idx="5"/>
          </p:nvPr>
        </p:nvSpPr>
        <p:spPr/>
        <p:txBody>
          <a:bodyPr/>
          <a:lstStyle/>
          <a:p>
            <a:fld id="{33F48A27-6E24-464F-8321-D2885A4CD5F5}" type="slidenum">
              <a:rPr lang="en-US" smtClean="0"/>
              <a:t>48</a:t>
            </a:fld>
            <a:endParaRPr lang="en-US"/>
          </a:p>
        </p:txBody>
      </p:sp>
    </p:spTree>
    <p:extLst>
      <p:ext uri="{BB962C8B-B14F-4D97-AF65-F5344CB8AC3E}">
        <p14:creationId xmlns:p14="http://schemas.microsoft.com/office/powerpoint/2010/main" val="398559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Amino_acid</a:t>
            </a:r>
            <a:r>
              <a:rPr lang="en-US" dirty="0"/>
              <a:t>#/media/</a:t>
            </a:r>
            <a:r>
              <a:rPr lang="en-US" dirty="0" err="1"/>
              <a:t>File:Amino_Acids.svg</a:t>
            </a:r>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8</a:t>
            </a:fld>
            <a:endParaRPr lang="en-US"/>
          </a:p>
        </p:txBody>
      </p:sp>
    </p:spTree>
    <p:extLst>
      <p:ext uri="{BB962C8B-B14F-4D97-AF65-F5344CB8AC3E}">
        <p14:creationId xmlns:p14="http://schemas.microsoft.com/office/powerpoint/2010/main" val="85382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9</a:t>
            </a:fld>
            <a:endParaRPr lang="en-US"/>
          </a:p>
        </p:txBody>
      </p:sp>
    </p:spTree>
    <p:extLst>
      <p:ext uri="{BB962C8B-B14F-4D97-AF65-F5344CB8AC3E}">
        <p14:creationId xmlns:p14="http://schemas.microsoft.com/office/powerpoint/2010/main" val="28297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14</a:t>
            </a:fld>
            <a:endParaRPr lang="en-US"/>
          </a:p>
        </p:txBody>
      </p:sp>
    </p:spTree>
    <p:extLst>
      <p:ext uri="{BB962C8B-B14F-4D97-AF65-F5344CB8AC3E}">
        <p14:creationId xmlns:p14="http://schemas.microsoft.com/office/powerpoint/2010/main" val="338237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www.ensembl.info</a:t>
            </a:r>
            <a:r>
              <a:rPr lang="en-US" dirty="0"/>
              <a:t>/2018/08/17/</a:t>
            </a:r>
            <a:r>
              <a:rPr lang="en-US" dirty="0" err="1"/>
              <a:t>ensembl</a:t>
            </a:r>
            <a:r>
              <a:rPr lang="en-US" dirty="0"/>
              <a:t>-insights-how-are-</a:t>
            </a:r>
            <a:r>
              <a:rPr lang="en-US" dirty="0" err="1"/>
              <a:t>utrs</a:t>
            </a:r>
            <a:r>
              <a:rPr lang="en-US" dirty="0"/>
              <a:t>-annotated/</a:t>
            </a:r>
          </a:p>
        </p:txBody>
      </p:sp>
      <p:sp>
        <p:nvSpPr>
          <p:cNvPr id="4" name="Slide Number Placeholder 3"/>
          <p:cNvSpPr>
            <a:spLocks noGrp="1"/>
          </p:cNvSpPr>
          <p:nvPr>
            <p:ph type="sldNum" sz="quarter" idx="5"/>
          </p:nvPr>
        </p:nvSpPr>
        <p:spPr/>
        <p:txBody>
          <a:bodyPr/>
          <a:lstStyle/>
          <a:p>
            <a:fld id="{33F48A27-6E24-464F-8321-D2885A4CD5F5}" type="slidenum">
              <a:rPr lang="en-US" smtClean="0"/>
              <a:t>15</a:t>
            </a:fld>
            <a:endParaRPr lang="en-US"/>
          </a:p>
        </p:txBody>
      </p:sp>
    </p:spTree>
    <p:extLst>
      <p:ext uri="{BB962C8B-B14F-4D97-AF65-F5344CB8AC3E}">
        <p14:creationId xmlns:p14="http://schemas.microsoft.com/office/powerpoint/2010/main" val="4054860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m.ensembl.org</a:t>
            </a:r>
            <a:r>
              <a:rPr lang="en-US" dirty="0"/>
              <a:t>/info/genome/variation/prediction/</a:t>
            </a:r>
            <a:r>
              <a:rPr lang="en-US" dirty="0" err="1"/>
              <a:t>consequences.jpg</a:t>
            </a:r>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16</a:t>
            </a:fld>
            <a:endParaRPr lang="en-US"/>
          </a:p>
        </p:txBody>
      </p:sp>
    </p:spTree>
    <p:extLst>
      <p:ext uri="{BB962C8B-B14F-4D97-AF65-F5344CB8AC3E}">
        <p14:creationId xmlns:p14="http://schemas.microsoft.com/office/powerpoint/2010/main" val="1252122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17</a:t>
            </a:fld>
            <a:endParaRPr lang="en-US"/>
          </a:p>
        </p:txBody>
      </p:sp>
    </p:spTree>
    <p:extLst>
      <p:ext uri="{BB962C8B-B14F-4D97-AF65-F5344CB8AC3E}">
        <p14:creationId xmlns:p14="http://schemas.microsoft.com/office/powerpoint/2010/main" val="2914826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30</a:t>
            </a:fld>
            <a:endParaRPr lang="en-US"/>
          </a:p>
        </p:txBody>
      </p:sp>
    </p:spTree>
    <p:extLst>
      <p:ext uri="{BB962C8B-B14F-4D97-AF65-F5344CB8AC3E}">
        <p14:creationId xmlns:p14="http://schemas.microsoft.com/office/powerpoint/2010/main" val="1906478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48A27-6E24-464F-8321-D2885A4CD5F5}" type="slidenum">
              <a:rPr lang="en-US" smtClean="0"/>
              <a:t>31</a:t>
            </a:fld>
            <a:endParaRPr lang="en-US"/>
          </a:p>
        </p:txBody>
      </p:sp>
    </p:spTree>
    <p:extLst>
      <p:ext uri="{BB962C8B-B14F-4D97-AF65-F5344CB8AC3E}">
        <p14:creationId xmlns:p14="http://schemas.microsoft.com/office/powerpoint/2010/main" val="3630201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09831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48987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20190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754158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45046C-2239-C44E-BC51-7EFB739E2595}" type="datetimeFigureOut">
              <a:rPr lang="en-US" smtClean="0"/>
              <a:t>3/26/25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480134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45046C-2239-C44E-BC51-7EFB739E2595}" type="datetimeFigureOut">
              <a:rPr lang="en-US" smtClean="0"/>
              <a:t>3/26/25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6952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45046C-2239-C44E-BC51-7EFB739E2595}" type="datetimeFigureOut">
              <a:rPr lang="en-US" smtClean="0"/>
              <a:t>3/26/25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57382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45046C-2239-C44E-BC51-7EFB739E2595}" type="datetimeFigureOut">
              <a:rPr lang="en-US" smtClean="0"/>
              <a:t>3/26/25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77983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5046C-2239-C44E-BC51-7EFB739E2595}" type="datetimeFigureOut">
              <a:rPr lang="en-US" smtClean="0"/>
              <a:t>3/26/25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65690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3/26/25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38381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3/26/25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85593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rgbClr val="FFC000"/>
                </a:solidFill>
                <a:latin typeface="SF Pro Display Light" pitchFamily="2" charset="0"/>
                <a:ea typeface="SF Pro Display Light" pitchFamily="2" charset="0"/>
              </a:defRPr>
            </a:lvl1pPr>
          </a:lstStyle>
          <a:p>
            <a:fld id="{4F45046C-2239-C44E-BC51-7EFB739E2595}" type="datetimeFigureOut">
              <a:rPr lang="en-US" smtClean="0"/>
              <a:pPr/>
              <a:t>3/26/25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rgbClr val="FFC000"/>
                </a:solidFill>
                <a:latin typeface="SF Pro Display Light" pitchFamily="2" charset="0"/>
                <a:ea typeface="SF Pro Display Light" pitchFamily="2"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FFC000"/>
                </a:solidFill>
                <a:latin typeface="SF Pro Display Light" pitchFamily="2" charset="0"/>
                <a:ea typeface="SF Pro Display Light" pitchFamily="2" charset="0"/>
              </a:defRPr>
            </a:lvl1pPr>
          </a:lstStyle>
          <a:p>
            <a:fld id="{2B9B9132-F3B9-814E-81B7-7832C27DEFEE}" type="slidenum">
              <a:rPr lang="en-US" smtClean="0"/>
              <a:pPr/>
              <a:t>‹#›</a:t>
            </a:fld>
            <a:endParaRPr lang="en-US"/>
          </a:p>
        </p:txBody>
      </p:sp>
    </p:spTree>
    <p:extLst>
      <p:ext uri="{BB962C8B-B14F-4D97-AF65-F5344CB8AC3E}">
        <p14:creationId xmlns:p14="http://schemas.microsoft.com/office/powerpoint/2010/main" val="14496012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ncbi.nlm.nih.gov/omi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genereviews.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cademic.oup.com/nar/article/38/16/e164/1749458" TargetMode="External"/><Relationship Id="rId2" Type="http://schemas.openxmlformats.org/officeDocument/2006/relationships/hyperlink" Target="https://annovar.openbioinformatics.org/en/latest/" TargetMode="Externa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hyperlink" Target="https://www.nature.com/articles/nprot.2015.105"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journals.plos.org/plosgenetics/article?id=10.1371/journal.pgen.1004722"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Integrating Genomic Data:</a:t>
            </a:r>
            <a:br>
              <a:rPr lang="en-US" dirty="0"/>
            </a:br>
            <a:r>
              <a:rPr lang="en-US" dirty="0"/>
              <a:t>More Annotation Tools and Interpretation</a:t>
            </a:r>
          </a:p>
        </p:txBody>
      </p:sp>
      <p:sp>
        <p:nvSpPr>
          <p:cNvPr id="3" name="Subtitle 2"/>
          <p:cNvSpPr>
            <a:spLocks noGrp="1"/>
          </p:cNvSpPr>
          <p:nvPr>
            <p:ph type="subTitle" idx="1"/>
          </p:nvPr>
        </p:nvSpPr>
        <p:spPr>
          <a:xfrm>
            <a:off x="1524000" y="3602037"/>
            <a:ext cx="9144000" cy="2429111"/>
          </a:xfrm>
        </p:spPr>
        <p:txBody>
          <a:bodyPr>
            <a:normAutofit/>
          </a:bodyPr>
          <a:lstStyle/>
          <a:p>
            <a:r>
              <a:rPr lang="en-US" dirty="0"/>
              <a:t>HUGEN 2073</a:t>
            </a:r>
          </a:p>
          <a:p>
            <a:r>
              <a:rPr lang="en-US" dirty="0"/>
              <a:t>Genomic Data Visualization and Integration</a:t>
            </a:r>
          </a:p>
          <a:p>
            <a:endParaRPr lang="en-US" dirty="0"/>
          </a:p>
          <a:p>
            <a:r>
              <a:rPr lang="en-US" dirty="0"/>
              <a:t>Jon Chernus</a:t>
            </a:r>
          </a:p>
        </p:txBody>
      </p:sp>
    </p:spTree>
    <p:extLst>
      <p:ext uri="{BB962C8B-B14F-4D97-AF65-F5344CB8AC3E}">
        <p14:creationId xmlns:p14="http://schemas.microsoft.com/office/powerpoint/2010/main" val="158540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2C8A-EB57-AA4B-8051-48C0DE150764}"/>
              </a:ext>
            </a:extLst>
          </p:cNvPr>
          <p:cNvSpPr>
            <a:spLocks noGrp="1"/>
          </p:cNvSpPr>
          <p:nvPr>
            <p:ph type="title"/>
          </p:nvPr>
        </p:nvSpPr>
        <p:spPr/>
        <p:txBody>
          <a:bodyPr/>
          <a:lstStyle/>
          <a:p>
            <a:r>
              <a:rPr lang="en-US" dirty="0"/>
              <a:t>Missense variation</a:t>
            </a:r>
          </a:p>
        </p:txBody>
      </p:sp>
      <p:sp>
        <p:nvSpPr>
          <p:cNvPr id="3" name="Content Placeholder 2">
            <a:extLst>
              <a:ext uri="{FF2B5EF4-FFF2-40B4-BE49-F238E27FC236}">
                <a16:creationId xmlns:a16="http://schemas.microsoft.com/office/drawing/2014/main" id="{8FCDBA9F-38CA-1C4E-9AC2-9120595137EC}"/>
              </a:ext>
            </a:extLst>
          </p:cNvPr>
          <p:cNvSpPr>
            <a:spLocks noGrp="1"/>
          </p:cNvSpPr>
          <p:nvPr>
            <p:ph idx="1"/>
          </p:nvPr>
        </p:nvSpPr>
        <p:spPr/>
        <p:txBody>
          <a:bodyPr/>
          <a:lstStyle/>
          <a:p>
            <a:pPr marL="0" indent="0">
              <a:buNone/>
            </a:pPr>
            <a:r>
              <a:rPr lang="en-US" dirty="0" err="1"/>
              <a:t>PolyPhen</a:t>
            </a:r>
            <a:endParaRPr lang="en-US" dirty="0"/>
          </a:p>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DFEE518F-8C82-FB4C-ACE0-D017B8F74311}"/>
              </a:ext>
            </a:extLst>
          </p:cNvPr>
          <p:cNvSpPr/>
          <p:nvPr/>
        </p:nvSpPr>
        <p:spPr>
          <a:xfrm>
            <a:off x="838200" y="2183630"/>
            <a:ext cx="3917611" cy="369332"/>
          </a:xfrm>
          <a:prstGeom prst="rect">
            <a:avLst/>
          </a:prstGeom>
        </p:spPr>
        <p:txBody>
          <a:bodyPr wrap="none">
            <a:spAutoFit/>
          </a:bodyPr>
          <a:lstStyle/>
          <a:p>
            <a:r>
              <a:rPr lang="en-US" dirty="0"/>
              <a:t>http://</a:t>
            </a:r>
            <a:r>
              <a:rPr lang="en-US" dirty="0" err="1"/>
              <a:t>genetics.bwh.harvard.edu</a:t>
            </a:r>
            <a:r>
              <a:rPr lang="en-US" dirty="0"/>
              <a:t>/pph2/</a:t>
            </a:r>
          </a:p>
        </p:txBody>
      </p:sp>
      <p:pic>
        <p:nvPicPr>
          <p:cNvPr id="7" name="Picture 6">
            <a:extLst>
              <a:ext uri="{FF2B5EF4-FFF2-40B4-BE49-F238E27FC236}">
                <a16:creationId xmlns:a16="http://schemas.microsoft.com/office/drawing/2014/main" id="{B495AC05-45D8-0344-90EC-5EF889D909E9}"/>
              </a:ext>
            </a:extLst>
          </p:cNvPr>
          <p:cNvPicPr>
            <a:picLocks noChangeAspect="1"/>
          </p:cNvPicPr>
          <p:nvPr/>
        </p:nvPicPr>
        <p:blipFill>
          <a:blip r:embed="rId2"/>
          <a:stretch>
            <a:fillRect/>
          </a:stretch>
        </p:blipFill>
        <p:spPr>
          <a:xfrm>
            <a:off x="1701738" y="4812947"/>
            <a:ext cx="9829800" cy="1447800"/>
          </a:xfrm>
          <a:prstGeom prst="rect">
            <a:avLst/>
          </a:prstGeom>
        </p:spPr>
      </p:pic>
      <p:pic>
        <p:nvPicPr>
          <p:cNvPr id="8" name="Picture 7">
            <a:extLst>
              <a:ext uri="{FF2B5EF4-FFF2-40B4-BE49-F238E27FC236}">
                <a16:creationId xmlns:a16="http://schemas.microsoft.com/office/drawing/2014/main" id="{101ACF83-1C5F-504B-8EA0-A3DA22AD1D16}"/>
              </a:ext>
            </a:extLst>
          </p:cNvPr>
          <p:cNvPicPr>
            <a:picLocks noChangeAspect="1"/>
          </p:cNvPicPr>
          <p:nvPr/>
        </p:nvPicPr>
        <p:blipFill>
          <a:blip r:embed="rId3"/>
          <a:stretch>
            <a:fillRect/>
          </a:stretch>
        </p:blipFill>
        <p:spPr>
          <a:xfrm>
            <a:off x="5978739" y="681037"/>
            <a:ext cx="5552799" cy="4039052"/>
          </a:xfrm>
          <a:prstGeom prst="rect">
            <a:avLst/>
          </a:prstGeom>
        </p:spPr>
      </p:pic>
    </p:spTree>
    <p:extLst>
      <p:ext uri="{BB962C8B-B14F-4D97-AF65-F5344CB8AC3E}">
        <p14:creationId xmlns:p14="http://schemas.microsoft.com/office/powerpoint/2010/main" val="163926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22CE-0AB3-444B-B711-545C2D9EA753}"/>
              </a:ext>
            </a:extLst>
          </p:cNvPr>
          <p:cNvSpPr>
            <a:spLocks noGrp="1"/>
          </p:cNvSpPr>
          <p:nvPr>
            <p:ph type="title"/>
          </p:nvPr>
        </p:nvSpPr>
        <p:spPr/>
        <p:txBody>
          <a:bodyPr/>
          <a:lstStyle/>
          <a:p>
            <a:r>
              <a:rPr lang="en-US" dirty="0" err="1"/>
              <a:t>PolyPhen</a:t>
            </a:r>
            <a:endParaRPr lang="en-US" dirty="0"/>
          </a:p>
        </p:txBody>
      </p:sp>
      <p:sp>
        <p:nvSpPr>
          <p:cNvPr id="3" name="Content Placeholder 2">
            <a:extLst>
              <a:ext uri="{FF2B5EF4-FFF2-40B4-BE49-F238E27FC236}">
                <a16:creationId xmlns:a16="http://schemas.microsoft.com/office/drawing/2014/main" id="{5272F053-1274-D640-9007-C74D1DA7B16E}"/>
              </a:ext>
            </a:extLst>
          </p:cNvPr>
          <p:cNvSpPr>
            <a:spLocks noGrp="1"/>
          </p:cNvSpPr>
          <p:nvPr>
            <p:ph idx="1"/>
          </p:nvPr>
        </p:nvSpPr>
        <p:spPr/>
        <p:txBody>
          <a:bodyPr/>
          <a:lstStyle/>
          <a:p>
            <a:pPr marL="0" indent="0">
              <a:buNone/>
            </a:pPr>
            <a:r>
              <a:rPr lang="en-US" dirty="0"/>
              <a:t>Scores range from 0 to 1.</a:t>
            </a:r>
            <a:br>
              <a:rPr lang="en-US" dirty="0"/>
            </a:br>
            <a:r>
              <a:rPr lang="en-US" dirty="0"/>
              <a:t>Closer to 0 = predicted more likely to be benign</a:t>
            </a:r>
            <a:br>
              <a:rPr lang="en-US" dirty="0"/>
            </a:br>
            <a:r>
              <a:rPr lang="en-US" dirty="0"/>
              <a:t>Close to 1 = predicted more likely to be deleterious</a:t>
            </a:r>
          </a:p>
          <a:p>
            <a:pPr marL="0" indent="0">
              <a:buNone/>
            </a:pPr>
            <a:r>
              <a:rPr lang="en-US" dirty="0"/>
              <a:t>Access through web tool or VEP</a:t>
            </a:r>
          </a:p>
        </p:txBody>
      </p:sp>
      <p:pic>
        <p:nvPicPr>
          <p:cNvPr id="4" name="Picture 3">
            <a:extLst>
              <a:ext uri="{FF2B5EF4-FFF2-40B4-BE49-F238E27FC236}">
                <a16:creationId xmlns:a16="http://schemas.microsoft.com/office/drawing/2014/main" id="{CBE47442-C82A-AF47-9CDC-5C55229CA88E}"/>
              </a:ext>
            </a:extLst>
          </p:cNvPr>
          <p:cNvPicPr>
            <a:picLocks noChangeAspect="1"/>
          </p:cNvPicPr>
          <p:nvPr/>
        </p:nvPicPr>
        <p:blipFill>
          <a:blip r:embed="rId2"/>
          <a:stretch>
            <a:fillRect/>
          </a:stretch>
        </p:blipFill>
        <p:spPr>
          <a:xfrm>
            <a:off x="322954" y="3915840"/>
            <a:ext cx="5216325" cy="2261123"/>
          </a:xfrm>
          <a:prstGeom prst="rect">
            <a:avLst/>
          </a:prstGeom>
        </p:spPr>
      </p:pic>
      <p:pic>
        <p:nvPicPr>
          <p:cNvPr id="5" name="Picture 4">
            <a:extLst>
              <a:ext uri="{FF2B5EF4-FFF2-40B4-BE49-F238E27FC236}">
                <a16:creationId xmlns:a16="http://schemas.microsoft.com/office/drawing/2014/main" id="{DE532EF1-B4B3-0343-8614-04330C90D93C}"/>
              </a:ext>
            </a:extLst>
          </p:cNvPr>
          <p:cNvPicPr>
            <a:picLocks noChangeAspect="1"/>
          </p:cNvPicPr>
          <p:nvPr/>
        </p:nvPicPr>
        <p:blipFill>
          <a:blip r:embed="rId3"/>
          <a:stretch>
            <a:fillRect/>
          </a:stretch>
        </p:blipFill>
        <p:spPr>
          <a:xfrm>
            <a:off x="5812209" y="4330657"/>
            <a:ext cx="5909445" cy="1325563"/>
          </a:xfrm>
          <a:prstGeom prst="rect">
            <a:avLst/>
          </a:prstGeom>
        </p:spPr>
      </p:pic>
    </p:spTree>
    <p:extLst>
      <p:ext uri="{BB962C8B-B14F-4D97-AF65-F5344CB8AC3E}">
        <p14:creationId xmlns:p14="http://schemas.microsoft.com/office/powerpoint/2010/main" val="1311188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455C-A856-5A46-A723-4FA03879735E}"/>
              </a:ext>
            </a:extLst>
          </p:cNvPr>
          <p:cNvSpPr>
            <a:spLocks noGrp="1"/>
          </p:cNvSpPr>
          <p:nvPr>
            <p:ph type="title"/>
          </p:nvPr>
        </p:nvSpPr>
        <p:spPr/>
        <p:txBody>
          <a:bodyPr/>
          <a:lstStyle/>
          <a:p>
            <a:r>
              <a:rPr lang="en-US" dirty="0"/>
              <a:t>Stop-gain/nonsense variants</a:t>
            </a:r>
          </a:p>
        </p:txBody>
      </p:sp>
      <p:sp>
        <p:nvSpPr>
          <p:cNvPr id="3" name="Content Placeholder 2">
            <a:extLst>
              <a:ext uri="{FF2B5EF4-FFF2-40B4-BE49-F238E27FC236}">
                <a16:creationId xmlns:a16="http://schemas.microsoft.com/office/drawing/2014/main" id="{BAAD3699-92A4-FA45-8C15-05E8769F233F}"/>
              </a:ext>
            </a:extLst>
          </p:cNvPr>
          <p:cNvSpPr>
            <a:spLocks noGrp="1"/>
          </p:cNvSpPr>
          <p:nvPr>
            <p:ph idx="1"/>
          </p:nvPr>
        </p:nvSpPr>
        <p:spPr/>
        <p:txBody>
          <a:bodyPr>
            <a:normAutofit lnSpcReduction="10000"/>
          </a:bodyPr>
          <a:lstStyle/>
          <a:p>
            <a:pPr marL="0" indent="0">
              <a:buNone/>
            </a:pPr>
            <a:r>
              <a:rPr lang="en-US" sz="2400" dirty="0"/>
              <a:t>Nonsense mutations refer</a:t>
            </a:r>
            <a:br>
              <a:rPr lang="en-US" sz="2400" dirty="0"/>
            </a:br>
            <a:r>
              <a:rPr lang="en-US" sz="2400" dirty="0"/>
              <a:t>to gain of a premature stop</a:t>
            </a:r>
            <a:br>
              <a:rPr lang="en-US" sz="2400" dirty="0"/>
            </a:br>
            <a:r>
              <a:rPr lang="en-US" sz="2400" dirty="0"/>
              <a:t>codon, resulting in a truncated</a:t>
            </a:r>
            <a:br>
              <a:rPr lang="en-US" sz="2400" dirty="0"/>
            </a:br>
            <a:r>
              <a:rPr lang="en-US" sz="2400" dirty="0"/>
              <a:t>protein (or may not be translated).</a:t>
            </a:r>
            <a:br>
              <a:rPr lang="en-US" sz="2400" dirty="0"/>
            </a:br>
            <a:r>
              <a:rPr lang="en-US" sz="2400" dirty="0"/>
              <a:t>Examples:</a:t>
            </a:r>
            <a:br>
              <a:rPr lang="en-US" sz="2400" dirty="0"/>
            </a:br>
            <a:r>
              <a:rPr lang="en-US" sz="2400" dirty="0"/>
              <a:t>GAG to UAG</a:t>
            </a:r>
            <a:br>
              <a:rPr lang="en-US" sz="2400" dirty="0"/>
            </a:br>
            <a:r>
              <a:rPr lang="en-US" sz="2400" dirty="0"/>
              <a:t>UCA to UAA</a:t>
            </a:r>
            <a:br>
              <a:rPr lang="en-US" sz="2400" dirty="0"/>
            </a:br>
            <a:r>
              <a:rPr lang="en-US" sz="2400" dirty="0"/>
              <a:t>UGG to UGA</a:t>
            </a:r>
            <a:br>
              <a:rPr lang="en-US" sz="2400" dirty="0"/>
            </a:br>
            <a:br>
              <a:rPr lang="en-US" sz="2400" dirty="0"/>
            </a:br>
            <a:br>
              <a:rPr lang="en-US" sz="2400" dirty="0"/>
            </a:br>
            <a:r>
              <a:rPr lang="en-US" sz="2400" dirty="0"/>
              <a:t>Losing a start codon is also possible.</a:t>
            </a:r>
            <a:br>
              <a:rPr lang="en-US" sz="2400" dirty="0"/>
            </a:br>
            <a:r>
              <a:rPr lang="en-US" sz="2400" dirty="0"/>
              <a:t>Examples:</a:t>
            </a:r>
            <a:br>
              <a:rPr lang="en-US" sz="2400" dirty="0"/>
            </a:br>
            <a:r>
              <a:rPr lang="en-US" sz="2400" dirty="0"/>
              <a:t>AUG to CUG</a:t>
            </a:r>
          </a:p>
        </p:txBody>
      </p:sp>
      <p:pic>
        <p:nvPicPr>
          <p:cNvPr id="4" name="Content Placeholder 3">
            <a:extLst>
              <a:ext uri="{FF2B5EF4-FFF2-40B4-BE49-F238E27FC236}">
                <a16:creationId xmlns:a16="http://schemas.microsoft.com/office/drawing/2014/main" id="{7A884660-8610-5242-9F47-D5E2C3134353}"/>
              </a:ext>
            </a:extLst>
          </p:cNvPr>
          <p:cNvPicPr>
            <a:picLocks noChangeAspect="1"/>
          </p:cNvPicPr>
          <p:nvPr/>
        </p:nvPicPr>
        <p:blipFill>
          <a:blip r:embed="rId2"/>
          <a:stretch>
            <a:fillRect/>
          </a:stretch>
        </p:blipFill>
        <p:spPr>
          <a:xfrm>
            <a:off x="6976364" y="1825625"/>
            <a:ext cx="4140200" cy="4165600"/>
          </a:xfrm>
          <a:prstGeom prst="rect">
            <a:avLst/>
          </a:prstGeom>
        </p:spPr>
      </p:pic>
    </p:spTree>
    <p:extLst>
      <p:ext uri="{BB962C8B-B14F-4D97-AF65-F5344CB8AC3E}">
        <p14:creationId xmlns:p14="http://schemas.microsoft.com/office/powerpoint/2010/main" val="1195000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4509-AFD9-AA43-B0B4-BF1C97A66C4E}"/>
              </a:ext>
            </a:extLst>
          </p:cNvPr>
          <p:cNvSpPr>
            <a:spLocks noGrp="1"/>
          </p:cNvSpPr>
          <p:nvPr>
            <p:ph type="title"/>
          </p:nvPr>
        </p:nvSpPr>
        <p:spPr/>
        <p:txBody>
          <a:bodyPr/>
          <a:lstStyle/>
          <a:p>
            <a:r>
              <a:rPr lang="en-US" dirty="0"/>
              <a:t>Stop-loss and start-gain variants</a:t>
            </a:r>
          </a:p>
        </p:txBody>
      </p:sp>
      <p:sp>
        <p:nvSpPr>
          <p:cNvPr id="3" name="Content Placeholder 2">
            <a:extLst>
              <a:ext uri="{FF2B5EF4-FFF2-40B4-BE49-F238E27FC236}">
                <a16:creationId xmlns:a16="http://schemas.microsoft.com/office/drawing/2014/main" id="{42B7E3AB-855E-E249-B3A2-3FA8C809AA47}"/>
              </a:ext>
            </a:extLst>
          </p:cNvPr>
          <p:cNvSpPr>
            <a:spLocks noGrp="1"/>
          </p:cNvSpPr>
          <p:nvPr>
            <p:ph idx="1"/>
          </p:nvPr>
        </p:nvSpPr>
        <p:spPr/>
        <p:txBody>
          <a:bodyPr/>
          <a:lstStyle/>
          <a:p>
            <a:pPr marL="0" indent="0">
              <a:buNone/>
            </a:pPr>
            <a:r>
              <a:rPr lang="en-US" dirty="0"/>
              <a:t>Stop-loss examples:</a:t>
            </a:r>
            <a:br>
              <a:rPr lang="en-US" dirty="0"/>
            </a:br>
            <a:r>
              <a:rPr lang="en-US" dirty="0"/>
              <a:t>UGA to UGC</a:t>
            </a:r>
            <a:br>
              <a:rPr lang="en-US" dirty="0"/>
            </a:br>
            <a:r>
              <a:rPr lang="en-US" dirty="0"/>
              <a:t>UAA to UCA</a:t>
            </a:r>
            <a:br>
              <a:rPr lang="en-US" dirty="0"/>
            </a:br>
            <a:r>
              <a:rPr lang="en-US" dirty="0"/>
              <a:t>UAG to UAU</a:t>
            </a:r>
          </a:p>
          <a:p>
            <a:pPr marL="0" indent="0">
              <a:buNone/>
            </a:pPr>
            <a:br>
              <a:rPr lang="en-US" dirty="0"/>
            </a:br>
            <a:r>
              <a:rPr lang="en-US" dirty="0"/>
              <a:t>Start-gain examples:</a:t>
            </a:r>
            <a:br>
              <a:rPr lang="en-US" dirty="0"/>
            </a:br>
            <a:r>
              <a:rPr lang="en-US" dirty="0"/>
              <a:t>CUG to AUG</a:t>
            </a:r>
            <a:br>
              <a:rPr lang="en-US" dirty="0"/>
            </a:br>
            <a:r>
              <a:rPr lang="en-US" dirty="0"/>
              <a:t>AGG to AUG</a:t>
            </a:r>
            <a:br>
              <a:rPr lang="en-US" dirty="0"/>
            </a:br>
            <a:r>
              <a:rPr lang="en-US" dirty="0"/>
              <a:t>AUC to AUG</a:t>
            </a:r>
          </a:p>
        </p:txBody>
      </p:sp>
      <p:pic>
        <p:nvPicPr>
          <p:cNvPr id="4" name="Content Placeholder 3">
            <a:extLst>
              <a:ext uri="{FF2B5EF4-FFF2-40B4-BE49-F238E27FC236}">
                <a16:creationId xmlns:a16="http://schemas.microsoft.com/office/drawing/2014/main" id="{0F11351F-CB9D-664A-9C56-7BBD996A82A4}"/>
              </a:ext>
            </a:extLst>
          </p:cNvPr>
          <p:cNvPicPr>
            <a:picLocks noChangeAspect="1"/>
          </p:cNvPicPr>
          <p:nvPr/>
        </p:nvPicPr>
        <p:blipFill>
          <a:blip r:embed="rId2"/>
          <a:stretch>
            <a:fillRect/>
          </a:stretch>
        </p:blipFill>
        <p:spPr>
          <a:xfrm>
            <a:off x="5391404" y="1918494"/>
            <a:ext cx="4140200" cy="4165600"/>
          </a:xfrm>
          <a:prstGeom prst="rect">
            <a:avLst/>
          </a:prstGeom>
        </p:spPr>
      </p:pic>
    </p:spTree>
    <p:extLst>
      <p:ext uri="{BB962C8B-B14F-4D97-AF65-F5344CB8AC3E}">
        <p14:creationId xmlns:p14="http://schemas.microsoft.com/office/powerpoint/2010/main" val="2263024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EF8C-A005-5646-B303-FCB0BF2F5BB4}"/>
              </a:ext>
            </a:extLst>
          </p:cNvPr>
          <p:cNvSpPr>
            <a:spLocks noGrp="1"/>
          </p:cNvSpPr>
          <p:nvPr>
            <p:ph type="title"/>
          </p:nvPr>
        </p:nvSpPr>
        <p:spPr/>
        <p:txBody>
          <a:bodyPr/>
          <a:lstStyle/>
          <a:p>
            <a:r>
              <a:rPr lang="en-US" dirty="0"/>
              <a:t>Indel/frameshift variants</a:t>
            </a:r>
          </a:p>
        </p:txBody>
      </p:sp>
      <p:sp>
        <p:nvSpPr>
          <p:cNvPr id="3" name="Content Placeholder 2">
            <a:extLst>
              <a:ext uri="{FF2B5EF4-FFF2-40B4-BE49-F238E27FC236}">
                <a16:creationId xmlns:a16="http://schemas.microsoft.com/office/drawing/2014/main" id="{87287A29-8FDF-9C43-9AD1-6A50344098FB}"/>
              </a:ext>
            </a:extLst>
          </p:cNvPr>
          <p:cNvSpPr>
            <a:spLocks noGrp="1"/>
          </p:cNvSpPr>
          <p:nvPr>
            <p:ph idx="1"/>
          </p:nvPr>
        </p:nvSpPr>
        <p:spPr/>
        <p:txBody>
          <a:bodyPr/>
          <a:lstStyle/>
          <a:p>
            <a:pPr marL="0" indent="0">
              <a:buNone/>
            </a:pPr>
            <a:r>
              <a:rPr lang="en-US" dirty="0"/>
              <a:t>An insertion/deletion (in a gene) whose length isn’t divisible by 3 causes a frameshift.</a:t>
            </a:r>
          </a:p>
          <a:p>
            <a:pPr marL="0" indent="0">
              <a:buNone/>
            </a:pPr>
            <a:r>
              <a:rPr lang="en-US" dirty="0"/>
              <a:t>Some examples:</a:t>
            </a:r>
            <a:br>
              <a:rPr lang="en-US" dirty="0"/>
            </a:br>
            <a:br>
              <a:rPr lang="en-US" dirty="0"/>
            </a:br>
            <a:endParaRPr lang="en-US" dirty="0"/>
          </a:p>
        </p:txBody>
      </p:sp>
      <p:graphicFrame>
        <p:nvGraphicFramePr>
          <p:cNvPr id="5" name="Table 4">
            <a:extLst>
              <a:ext uri="{FF2B5EF4-FFF2-40B4-BE49-F238E27FC236}">
                <a16:creationId xmlns:a16="http://schemas.microsoft.com/office/drawing/2014/main" id="{4ECDEA65-D76F-A646-8854-97C47F834DBA}"/>
              </a:ext>
            </a:extLst>
          </p:cNvPr>
          <p:cNvGraphicFramePr>
            <a:graphicFrameLocks noGrp="1"/>
          </p:cNvGraphicFramePr>
          <p:nvPr>
            <p:extLst>
              <p:ext uri="{D42A27DB-BD31-4B8C-83A1-F6EECF244321}">
                <p14:modId xmlns:p14="http://schemas.microsoft.com/office/powerpoint/2010/main" val="1275562238"/>
              </p:ext>
            </p:extLst>
          </p:nvPr>
        </p:nvGraphicFramePr>
        <p:xfrm>
          <a:off x="838200" y="3515043"/>
          <a:ext cx="10735374" cy="3114870"/>
        </p:xfrm>
        <a:graphic>
          <a:graphicData uri="http://schemas.openxmlformats.org/drawingml/2006/table">
            <a:tbl>
              <a:tblPr firstRow="1" bandRow="1">
                <a:tableStyleId>{5C22544A-7EE6-4342-B048-85BDC9FD1C3A}</a:tableStyleId>
              </a:tblPr>
              <a:tblGrid>
                <a:gridCol w="3375343">
                  <a:extLst>
                    <a:ext uri="{9D8B030D-6E8A-4147-A177-3AD203B41FA5}">
                      <a16:colId xmlns:a16="http://schemas.microsoft.com/office/drawing/2014/main" val="1011127024"/>
                    </a:ext>
                  </a:extLst>
                </a:gridCol>
                <a:gridCol w="2584704">
                  <a:extLst>
                    <a:ext uri="{9D8B030D-6E8A-4147-A177-3AD203B41FA5}">
                      <a16:colId xmlns:a16="http://schemas.microsoft.com/office/drawing/2014/main" val="2040666044"/>
                    </a:ext>
                  </a:extLst>
                </a:gridCol>
                <a:gridCol w="4775327">
                  <a:extLst>
                    <a:ext uri="{9D8B030D-6E8A-4147-A177-3AD203B41FA5}">
                      <a16:colId xmlns:a16="http://schemas.microsoft.com/office/drawing/2014/main" val="3900376213"/>
                    </a:ext>
                  </a:extLst>
                </a:gridCol>
              </a:tblGrid>
              <a:tr h="314878">
                <a:tc>
                  <a:txBody>
                    <a:bodyPr/>
                    <a:lstStyle/>
                    <a:p>
                      <a:r>
                        <a:rPr lang="en-US" dirty="0"/>
                        <a:t>Sequence</a:t>
                      </a:r>
                    </a:p>
                  </a:txBody>
                  <a:tcPr/>
                </a:tc>
                <a:tc>
                  <a:txBody>
                    <a:bodyPr/>
                    <a:lstStyle/>
                    <a:p>
                      <a:r>
                        <a:rPr lang="en-US" dirty="0"/>
                        <a:t>Variation</a:t>
                      </a:r>
                    </a:p>
                  </a:txBody>
                  <a:tcPr/>
                </a:tc>
                <a:tc>
                  <a:txBody>
                    <a:bodyPr/>
                    <a:lstStyle/>
                    <a:p>
                      <a:r>
                        <a:rPr lang="en-US" dirty="0"/>
                        <a:t>Consequence/description</a:t>
                      </a:r>
                    </a:p>
                  </a:txBody>
                  <a:tcPr/>
                </a:tc>
                <a:extLst>
                  <a:ext uri="{0D108BD9-81ED-4DB2-BD59-A6C34878D82A}">
                    <a16:rowId xmlns:a16="http://schemas.microsoft.com/office/drawing/2014/main" val="3899174521"/>
                  </a:ext>
                </a:extLst>
              </a:tr>
              <a:tr h="551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ATG TTC CCT UTT AGT …</a:t>
                      </a:r>
                      <a:endParaRPr lang="en-US" dirty="0"/>
                    </a:p>
                    <a:p>
                      <a:endParaRPr lang="en-US" dirty="0"/>
                    </a:p>
                  </a:txBody>
                  <a:tcPr/>
                </a:tc>
                <a:tc>
                  <a:txBody>
                    <a:bodyPr/>
                    <a:lstStyle/>
                    <a:p>
                      <a:r>
                        <a:rPr lang="en-US" dirty="0"/>
                        <a:t>N/A</a:t>
                      </a:r>
                    </a:p>
                  </a:txBody>
                  <a:tcPr/>
                </a:tc>
                <a:tc>
                  <a:txBody>
                    <a:bodyPr/>
                    <a:lstStyle/>
                    <a:p>
                      <a:r>
                        <a:rPr lang="en-US" dirty="0"/>
                        <a:t>Original sequence</a:t>
                      </a:r>
                    </a:p>
                  </a:txBody>
                  <a:tcPr/>
                </a:tc>
                <a:extLst>
                  <a:ext uri="{0D108BD9-81ED-4DB2-BD59-A6C34878D82A}">
                    <a16:rowId xmlns:a16="http://schemas.microsoft.com/office/drawing/2014/main" val="11400789"/>
                  </a:ext>
                </a:extLst>
              </a:tr>
              <a:tr h="551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ATG </a:t>
                      </a:r>
                      <a:r>
                        <a:rPr lang="en-US" dirty="0">
                          <a:highlight>
                            <a:srgbClr val="FF0000"/>
                          </a:highlight>
                          <a:latin typeface="Courier New" panose="02070309020205020404" pitchFamily="49" charset="0"/>
                          <a:cs typeface="Courier New" panose="02070309020205020404" pitchFamily="49" charset="0"/>
                        </a:rPr>
                        <a:t>G</a:t>
                      </a:r>
                      <a:r>
                        <a:rPr lang="en-US" dirty="0">
                          <a:latin typeface="Courier New" panose="02070309020205020404" pitchFamily="49" charset="0"/>
                          <a:cs typeface="Courier New" panose="02070309020205020404" pitchFamily="49" charset="0"/>
                        </a:rPr>
                        <a:t>TT CCC TUT TAG T..</a:t>
                      </a:r>
                      <a:endParaRPr lang="en-US" dirty="0"/>
                    </a:p>
                    <a:p>
                      <a:endParaRPr lang="en-US" dirty="0"/>
                    </a:p>
                  </a:txBody>
                  <a:tcPr/>
                </a:tc>
                <a:tc>
                  <a:txBody>
                    <a:bodyPr/>
                    <a:lstStyle/>
                    <a:p>
                      <a:r>
                        <a:rPr lang="en-US" dirty="0"/>
                        <a:t>1bp insertion</a:t>
                      </a:r>
                    </a:p>
                  </a:txBody>
                  <a:tcPr/>
                </a:tc>
                <a:tc>
                  <a:txBody>
                    <a:bodyPr/>
                    <a:lstStyle/>
                    <a:p>
                      <a:r>
                        <a:rPr lang="en-US" dirty="0"/>
                        <a:t>Frameshift.</a:t>
                      </a:r>
                      <a:br>
                        <a:rPr lang="en-US" dirty="0"/>
                      </a:br>
                      <a:r>
                        <a:rPr lang="en-US" dirty="0"/>
                        <a:t>Second and all subsequent amino acids “change.”</a:t>
                      </a:r>
                    </a:p>
                  </a:txBody>
                  <a:tcPr/>
                </a:tc>
                <a:extLst>
                  <a:ext uri="{0D108BD9-81ED-4DB2-BD59-A6C34878D82A}">
                    <a16:rowId xmlns:a16="http://schemas.microsoft.com/office/drawing/2014/main" val="2341193331"/>
                  </a:ext>
                </a:extLst>
              </a:tr>
              <a:tr h="551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ATG TTC CCT UAG T…</a:t>
                      </a:r>
                      <a:endParaRPr lang="en-US" dirty="0"/>
                    </a:p>
                    <a:p>
                      <a:r>
                        <a:rPr lang="en-US" dirty="0"/>
                        <a:t>                                 </a:t>
                      </a:r>
                      <a:r>
                        <a:rPr lang="en-US" baseline="30000" dirty="0">
                          <a:highlight>
                            <a:srgbClr val="FF0000"/>
                          </a:highlight>
                        </a:rPr>
                        <a:t>^TT</a:t>
                      </a:r>
                    </a:p>
                  </a:txBody>
                  <a:tcPr/>
                </a:tc>
                <a:tc>
                  <a:txBody>
                    <a:bodyPr/>
                    <a:lstStyle/>
                    <a:p>
                      <a:r>
                        <a:rPr lang="en-US" dirty="0"/>
                        <a:t>2bp deletion</a:t>
                      </a:r>
                    </a:p>
                  </a:txBody>
                  <a:tcPr/>
                </a:tc>
                <a:tc>
                  <a:txBody>
                    <a:bodyPr/>
                    <a:lstStyle/>
                    <a:p>
                      <a:r>
                        <a:rPr lang="en-US" dirty="0"/>
                        <a:t>“Frameshift” </a:t>
                      </a:r>
                      <a:r>
                        <a:rPr lang="en-US" dirty="0">
                          <a:sym typeface="Wingdings" pitchFamily="2" charset="2"/>
                        </a:rPr>
                        <a:t> Stop gain</a:t>
                      </a:r>
                      <a:endParaRPr lang="en-US" dirty="0"/>
                    </a:p>
                  </a:txBody>
                  <a:tcPr/>
                </a:tc>
                <a:extLst>
                  <a:ext uri="{0D108BD9-81ED-4DB2-BD59-A6C34878D82A}">
                    <a16:rowId xmlns:a16="http://schemas.microsoft.com/office/drawing/2014/main" val="1315215671"/>
                  </a:ext>
                </a:extLst>
              </a:tr>
              <a:tr h="828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ATG TTC UTT AGT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aseline="30000" dirty="0">
                          <a:solidFill>
                            <a:schemeClr val="bg1"/>
                          </a:solidFill>
                          <a:highlight>
                            <a:srgbClr val="FF0000"/>
                          </a:highlight>
                          <a:latin typeface="Courier New" panose="02070309020205020404" pitchFamily="49" charset="0"/>
                          <a:cs typeface="Courier New" panose="02070309020205020404" pitchFamily="49" charset="0"/>
                        </a:rPr>
                        <a:t>^CCT</a:t>
                      </a:r>
                      <a:endParaRPr lang="en-US" dirty="0"/>
                    </a:p>
                  </a:txBody>
                  <a:tcPr/>
                </a:tc>
                <a:tc>
                  <a:txBody>
                    <a:bodyPr/>
                    <a:lstStyle/>
                    <a:p>
                      <a:r>
                        <a:rPr lang="en-US" dirty="0"/>
                        <a:t>3bp deletion</a:t>
                      </a:r>
                    </a:p>
                  </a:txBody>
                  <a:tcPr/>
                </a:tc>
                <a:tc>
                  <a:txBody>
                    <a:bodyPr/>
                    <a:lstStyle/>
                    <a:p>
                      <a:r>
                        <a:rPr lang="en-US" dirty="0"/>
                        <a:t>One amino acid is deleted; others stay the same.</a:t>
                      </a:r>
                    </a:p>
                  </a:txBody>
                  <a:tcPr/>
                </a:tc>
                <a:extLst>
                  <a:ext uri="{0D108BD9-81ED-4DB2-BD59-A6C34878D82A}">
                    <a16:rowId xmlns:a16="http://schemas.microsoft.com/office/drawing/2014/main" val="1573204164"/>
                  </a:ext>
                </a:extLst>
              </a:tr>
            </a:tbl>
          </a:graphicData>
        </a:graphic>
      </p:graphicFrame>
    </p:spTree>
    <p:extLst>
      <p:ext uri="{BB962C8B-B14F-4D97-AF65-F5344CB8AC3E}">
        <p14:creationId xmlns:p14="http://schemas.microsoft.com/office/powerpoint/2010/main" val="41711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861D-5AE8-4541-82B4-AF404354EE66}"/>
              </a:ext>
            </a:extLst>
          </p:cNvPr>
          <p:cNvSpPr>
            <a:spLocks noGrp="1"/>
          </p:cNvSpPr>
          <p:nvPr>
            <p:ph type="title"/>
          </p:nvPr>
        </p:nvSpPr>
        <p:spPr/>
        <p:txBody>
          <a:bodyPr/>
          <a:lstStyle/>
          <a:p>
            <a:r>
              <a:rPr lang="en-US" dirty="0"/>
              <a:t>UTR variation</a:t>
            </a:r>
          </a:p>
        </p:txBody>
      </p:sp>
      <p:sp>
        <p:nvSpPr>
          <p:cNvPr id="3" name="Content Placeholder 2">
            <a:extLst>
              <a:ext uri="{FF2B5EF4-FFF2-40B4-BE49-F238E27FC236}">
                <a16:creationId xmlns:a16="http://schemas.microsoft.com/office/drawing/2014/main" id="{8A0D6CA1-AD9A-8B41-A88C-EE74352C0C41}"/>
              </a:ext>
            </a:extLst>
          </p:cNvPr>
          <p:cNvSpPr>
            <a:spLocks noGrp="1"/>
          </p:cNvSpPr>
          <p:nvPr>
            <p:ph idx="1"/>
          </p:nvPr>
        </p:nvSpPr>
        <p:spPr/>
        <p:txBody>
          <a:bodyPr/>
          <a:lstStyle/>
          <a:p>
            <a:pPr marL="0" indent="0">
              <a:buNone/>
            </a:pPr>
            <a:r>
              <a:rPr lang="en-US" dirty="0"/>
              <a:t>5’-UTR and 3’-UTR (</a:t>
            </a:r>
            <a:r>
              <a:rPr lang="en-US" u="sng" dirty="0" err="1"/>
              <a:t>un</a:t>
            </a:r>
            <a:r>
              <a:rPr lang="en-US" dirty="0" err="1"/>
              <a:t>tranlated</a:t>
            </a:r>
            <a:r>
              <a:rPr lang="en-US" dirty="0"/>
              <a:t> </a:t>
            </a:r>
            <a:r>
              <a:rPr lang="en-US" u="sng" dirty="0"/>
              <a:t>r</a:t>
            </a:r>
            <a:r>
              <a:rPr lang="en-US" dirty="0"/>
              <a:t>egion) variation may affect gene regulation.</a:t>
            </a:r>
          </a:p>
        </p:txBody>
      </p:sp>
      <p:pic>
        <p:nvPicPr>
          <p:cNvPr id="4" name="Picture 3">
            <a:extLst>
              <a:ext uri="{FF2B5EF4-FFF2-40B4-BE49-F238E27FC236}">
                <a16:creationId xmlns:a16="http://schemas.microsoft.com/office/drawing/2014/main" id="{23911AD6-ABCC-3C49-8D19-FC3FC7911226}"/>
              </a:ext>
            </a:extLst>
          </p:cNvPr>
          <p:cNvPicPr>
            <a:picLocks noChangeAspect="1"/>
          </p:cNvPicPr>
          <p:nvPr/>
        </p:nvPicPr>
        <p:blipFill>
          <a:blip r:embed="rId3"/>
          <a:stretch>
            <a:fillRect/>
          </a:stretch>
        </p:blipFill>
        <p:spPr>
          <a:xfrm>
            <a:off x="3556000" y="2610644"/>
            <a:ext cx="5080000" cy="2781300"/>
          </a:xfrm>
          <a:prstGeom prst="rect">
            <a:avLst/>
          </a:prstGeom>
        </p:spPr>
      </p:pic>
    </p:spTree>
    <p:extLst>
      <p:ext uri="{BB962C8B-B14F-4D97-AF65-F5344CB8AC3E}">
        <p14:creationId xmlns:p14="http://schemas.microsoft.com/office/powerpoint/2010/main" val="1566386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7A75-43B3-A344-B036-3EA3F003F704}"/>
              </a:ext>
            </a:extLst>
          </p:cNvPr>
          <p:cNvSpPr>
            <a:spLocks noGrp="1"/>
          </p:cNvSpPr>
          <p:nvPr>
            <p:ph type="title"/>
          </p:nvPr>
        </p:nvSpPr>
        <p:spPr/>
        <p:txBody>
          <a:bodyPr/>
          <a:lstStyle/>
          <a:p>
            <a:r>
              <a:rPr lang="en-US" dirty="0"/>
              <a:t>Intron variation</a:t>
            </a:r>
          </a:p>
        </p:txBody>
      </p:sp>
      <p:sp>
        <p:nvSpPr>
          <p:cNvPr id="3" name="Content Placeholder 2">
            <a:extLst>
              <a:ext uri="{FF2B5EF4-FFF2-40B4-BE49-F238E27FC236}">
                <a16:creationId xmlns:a16="http://schemas.microsoft.com/office/drawing/2014/main" id="{239CC257-896D-CD44-AC1F-926924DD0E4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974BA07-51DE-1243-B1DE-27643E04F81B}"/>
              </a:ext>
            </a:extLst>
          </p:cNvPr>
          <p:cNvPicPr>
            <a:picLocks noChangeAspect="1"/>
          </p:cNvPicPr>
          <p:nvPr/>
        </p:nvPicPr>
        <p:blipFill>
          <a:blip r:embed="rId3"/>
          <a:stretch>
            <a:fillRect/>
          </a:stretch>
        </p:blipFill>
        <p:spPr>
          <a:xfrm>
            <a:off x="1885696" y="2387346"/>
            <a:ext cx="8128000" cy="3619500"/>
          </a:xfrm>
          <a:prstGeom prst="rect">
            <a:avLst/>
          </a:prstGeom>
        </p:spPr>
      </p:pic>
      <p:sp>
        <p:nvSpPr>
          <p:cNvPr id="5" name="Frame 4">
            <a:extLst>
              <a:ext uri="{FF2B5EF4-FFF2-40B4-BE49-F238E27FC236}">
                <a16:creationId xmlns:a16="http://schemas.microsoft.com/office/drawing/2014/main" id="{B3F01648-E961-9148-A44B-B77C89964B94}"/>
              </a:ext>
            </a:extLst>
          </p:cNvPr>
          <p:cNvSpPr/>
          <p:nvPr/>
        </p:nvSpPr>
        <p:spPr>
          <a:xfrm>
            <a:off x="5009805" y="3182112"/>
            <a:ext cx="3110067" cy="731043"/>
          </a:xfrm>
          <a:prstGeom prst="frame">
            <a:avLst>
              <a:gd name="adj1" fmla="val 313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9433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1EC4F-25D3-F741-8987-4B72ACCF6FB7}"/>
              </a:ext>
            </a:extLst>
          </p:cNvPr>
          <p:cNvSpPr>
            <a:spLocks noGrp="1"/>
          </p:cNvSpPr>
          <p:nvPr>
            <p:ph type="title"/>
          </p:nvPr>
        </p:nvSpPr>
        <p:spPr/>
        <p:txBody>
          <a:bodyPr>
            <a:normAutofit/>
          </a:bodyPr>
          <a:lstStyle/>
          <a:p>
            <a:r>
              <a:rPr lang="en-US" sz="4000" dirty="0"/>
              <a:t>Intron variation – some possible consequences</a:t>
            </a:r>
          </a:p>
        </p:txBody>
      </p:sp>
      <p:pic>
        <p:nvPicPr>
          <p:cNvPr id="4" name="Content Placeholder 3">
            <a:extLst>
              <a:ext uri="{FF2B5EF4-FFF2-40B4-BE49-F238E27FC236}">
                <a16:creationId xmlns:a16="http://schemas.microsoft.com/office/drawing/2014/main" id="{74D7F719-F82E-7E4F-A387-D3A7A3571236}"/>
              </a:ext>
            </a:extLst>
          </p:cNvPr>
          <p:cNvPicPr>
            <a:picLocks noGrp="1" noChangeAspect="1"/>
          </p:cNvPicPr>
          <p:nvPr>
            <p:ph idx="1"/>
          </p:nvPr>
        </p:nvPicPr>
        <p:blipFill>
          <a:blip r:embed="rId3"/>
          <a:stretch>
            <a:fillRect/>
          </a:stretch>
        </p:blipFill>
        <p:spPr>
          <a:xfrm>
            <a:off x="1897843" y="1259633"/>
            <a:ext cx="7282733" cy="5233242"/>
          </a:xfrm>
          <a:prstGeom prst="rect">
            <a:avLst/>
          </a:prstGeom>
        </p:spPr>
      </p:pic>
      <p:sp>
        <p:nvSpPr>
          <p:cNvPr id="5" name="Rectangle 4">
            <a:extLst>
              <a:ext uri="{FF2B5EF4-FFF2-40B4-BE49-F238E27FC236}">
                <a16:creationId xmlns:a16="http://schemas.microsoft.com/office/drawing/2014/main" id="{A043C6A7-81FA-A142-8791-6308BE6B25B7}"/>
              </a:ext>
            </a:extLst>
          </p:cNvPr>
          <p:cNvSpPr/>
          <p:nvPr/>
        </p:nvSpPr>
        <p:spPr>
          <a:xfrm>
            <a:off x="1958803" y="2924285"/>
            <a:ext cx="7148621" cy="13255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6BB021-04B2-A740-98E6-C19A250DBBA9}"/>
              </a:ext>
            </a:extLst>
          </p:cNvPr>
          <p:cNvSpPr/>
          <p:nvPr/>
        </p:nvSpPr>
        <p:spPr>
          <a:xfrm>
            <a:off x="2682428" y="6492875"/>
            <a:ext cx="5701369" cy="369332"/>
          </a:xfrm>
          <a:prstGeom prst="rect">
            <a:avLst/>
          </a:prstGeom>
        </p:spPr>
        <p:txBody>
          <a:bodyPr wrap="none">
            <a:spAutoFit/>
          </a:bodyPr>
          <a:lstStyle/>
          <a:p>
            <a:r>
              <a:rPr lang="en-US" dirty="0"/>
              <a:t>Adapted from https://</a:t>
            </a:r>
            <a:r>
              <a:rPr lang="en-US" dirty="0" err="1"/>
              <a:t>www.pnas.org</a:t>
            </a:r>
            <a:r>
              <a:rPr lang="en-US" dirty="0"/>
              <a:t>/content/114/29/7689</a:t>
            </a:r>
          </a:p>
        </p:txBody>
      </p:sp>
    </p:spTree>
    <p:extLst>
      <p:ext uri="{BB962C8B-B14F-4D97-AF65-F5344CB8AC3E}">
        <p14:creationId xmlns:p14="http://schemas.microsoft.com/office/powerpoint/2010/main" val="894090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DE1B-FBBD-624B-AC70-374650BBB267}"/>
              </a:ext>
            </a:extLst>
          </p:cNvPr>
          <p:cNvSpPr>
            <a:spLocks noGrp="1"/>
          </p:cNvSpPr>
          <p:nvPr>
            <p:ph type="title"/>
          </p:nvPr>
        </p:nvSpPr>
        <p:spPr/>
        <p:txBody>
          <a:bodyPr/>
          <a:lstStyle/>
          <a:p>
            <a:r>
              <a:rPr lang="en-US" dirty="0"/>
              <a:t>CADD score</a:t>
            </a:r>
          </a:p>
        </p:txBody>
      </p:sp>
      <p:sp>
        <p:nvSpPr>
          <p:cNvPr id="3" name="Content Placeholder 2">
            <a:extLst>
              <a:ext uri="{FF2B5EF4-FFF2-40B4-BE49-F238E27FC236}">
                <a16:creationId xmlns:a16="http://schemas.microsoft.com/office/drawing/2014/main" id="{3784F910-6BC5-FA41-80D7-D271E42C38ED}"/>
              </a:ext>
            </a:extLst>
          </p:cNvPr>
          <p:cNvSpPr>
            <a:spLocks noGrp="1"/>
          </p:cNvSpPr>
          <p:nvPr>
            <p:ph idx="1"/>
          </p:nvPr>
        </p:nvSpPr>
        <p:spPr>
          <a:xfrm>
            <a:off x="134112" y="1825625"/>
            <a:ext cx="11911584" cy="4351338"/>
          </a:xfrm>
        </p:spPr>
        <p:txBody>
          <a:bodyPr/>
          <a:lstStyle/>
          <a:p>
            <a:pPr marL="0" indent="0">
              <a:buNone/>
            </a:pPr>
            <a:r>
              <a:rPr lang="en-US" dirty="0"/>
              <a:t>For any non-coding variant, is it possible to define a “deleteriousness” score?</a:t>
            </a:r>
          </a:p>
          <a:p>
            <a:pPr marL="0" indent="0">
              <a:buNone/>
            </a:pPr>
            <a:endParaRPr lang="en-US" dirty="0"/>
          </a:p>
          <a:p>
            <a:pPr marL="0" indent="0">
              <a:buNone/>
            </a:pPr>
            <a:r>
              <a:rPr lang="en-US" dirty="0"/>
              <a:t>CADD = Combined Annotation Dependent Depletion</a:t>
            </a:r>
          </a:p>
        </p:txBody>
      </p:sp>
      <p:sp>
        <p:nvSpPr>
          <p:cNvPr id="4" name="Rectangle 3">
            <a:extLst>
              <a:ext uri="{FF2B5EF4-FFF2-40B4-BE49-F238E27FC236}">
                <a16:creationId xmlns:a16="http://schemas.microsoft.com/office/drawing/2014/main" id="{82452500-86C7-9643-A6AA-945AB9614640}"/>
              </a:ext>
            </a:extLst>
          </p:cNvPr>
          <p:cNvSpPr/>
          <p:nvPr/>
        </p:nvSpPr>
        <p:spPr>
          <a:xfrm>
            <a:off x="838200" y="1388825"/>
            <a:ext cx="3162597" cy="369332"/>
          </a:xfrm>
          <a:prstGeom prst="rect">
            <a:avLst/>
          </a:prstGeom>
        </p:spPr>
        <p:txBody>
          <a:bodyPr wrap="none">
            <a:spAutoFit/>
          </a:bodyPr>
          <a:lstStyle/>
          <a:p>
            <a:r>
              <a:rPr lang="en-US" dirty="0"/>
              <a:t>https://</a:t>
            </a:r>
            <a:r>
              <a:rPr lang="en-US" dirty="0" err="1"/>
              <a:t>cadd.gs.washington.edu</a:t>
            </a:r>
            <a:endParaRPr lang="en-US" dirty="0"/>
          </a:p>
        </p:txBody>
      </p:sp>
      <p:pic>
        <p:nvPicPr>
          <p:cNvPr id="5" name="Picture 4">
            <a:extLst>
              <a:ext uri="{FF2B5EF4-FFF2-40B4-BE49-F238E27FC236}">
                <a16:creationId xmlns:a16="http://schemas.microsoft.com/office/drawing/2014/main" id="{814014DA-A6EB-CF47-9AC4-832CD70DBBD8}"/>
              </a:ext>
            </a:extLst>
          </p:cNvPr>
          <p:cNvPicPr>
            <a:picLocks noChangeAspect="1"/>
          </p:cNvPicPr>
          <p:nvPr/>
        </p:nvPicPr>
        <p:blipFill>
          <a:blip r:embed="rId2"/>
          <a:stretch>
            <a:fillRect/>
          </a:stretch>
        </p:blipFill>
        <p:spPr>
          <a:xfrm>
            <a:off x="838200" y="3317473"/>
            <a:ext cx="9899904" cy="3368109"/>
          </a:xfrm>
          <a:prstGeom prst="rect">
            <a:avLst/>
          </a:prstGeom>
        </p:spPr>
      </p:pic>
    </p:spTree>
    <p:extLst>
      <p:ext uri="{BB962C8B-B14F-4D97-AF65-F5344CB8AC3E}">
        <p14:creationId xmlns:p14="http://schemas.microsoft.com/office/powerpoint/2010/main" val="1915749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627-B8A5-3E4B-AE3F-3960EA7833A6}"/>
              </a:ext>
            </a:extLst>
          </p:cNvPr>
          <p:cNvSpPr>
            <a:spLocks noGrp="1"/>
          </p:cNvSpPr>
          <p:nvPr>
            <p:ph type="title"/>
          </p:nvPr>
        </p:nvSpPr>
        <p:spPr>
          <a:xfrm>
            <a:off x="838200" y="-220091"/>
            <a:ext cx="10515600" cy="1325563"/>
          </a:xfrm>
        </p:spPr>
        <p:txBody>
          <a:bodyPr/>
          <a:lstStyle/>
          <a:p>
            <a:r>
              <a:rPr lang="en-US" dirty="0"/>
              <a:t>CADD score</a:t>
            </a:r>
          </a:p>
        </p:txBody>
      </p:sp>
      <p:pic>
        <p:nvPicPr>
          <p:cNvPr id="4" name="Content Placeholder 3">
            <a:extLst>
              <a:ext uri="{FF2B5EF4-FFF2-40B4-BE49-F238E27FC236}">
                <a16:creationId xmlns:a16="http://schemas.microsoft.com/office/drawing/2014/main" id="{A99E93E4-3A81-4D41-B0FC-59C1FF827092}"/>
              </a:ext>
            </a:extLst>
          </p:cNvPr>
          <p:cNvPicPr>
            <a:picLocks noGrp="1" noChangeAspect="1"/>
          </p:cNvPicPr>
          <p:nvPr>
            <p:ph idx="1"/>
          </p:nvPr>
        </p:nvPicPr>
        <p:blipFill>
          <a:blip r:embed="rId2"/>
          <a:stretch>
            <a:fillRect/>
          </a:stretch>
        </p:blipFill>
        <p:spPr>
          <a:xfrm>
            <a:off x="716280" y="641471"/>
            <a:ext cx="10515600" cy="2636654"/>
          </a:xfrm>
          <a:prstGeom prst="rect">
            <a:avLst/>
          </a:prstGeom>
        </p:spPr>
      </p:pic>
      <p:pic>
        <p:nvPicPr>
          <p:cNvPr id="5" name="Picture 4">
            <a:extLst>
              <a:ext uri="{FF2B5EF4-FFF2-40B4-BE49-F238E27FC236}">
                <a16:creationId xmlns:a16="http://schemas.microsoft.com/office/drawing/2014/main" id="{55FE5A56-C4D5-174C-AD3D-5A738E547F0E}"/>
              </a:ext>
            </a:extLst>
          </p:cNvPr>
          <p:cNvPicPr>
            <a:picLocks noChangeAspect="1"/>
          </p:cNvPicPr>
          <p:nvPr/>
        </p:nvPicPr>
        <p:blipFill>
          <a:blip r:embed="rId3"/>
          <a:stretch>
            <a:fillRect/>
          </a:stretch>
        </p:blipFill>
        <p:spPr>
          <a:xfrm>
            <a:off x="1597152" y="3429000"/>
            <a:ext cx="8461248" cy="3336244"/>
          </a:xfrm>
          <a:prstGeom prst="rect">
            <a:avLst/>
          </a:prstGeom>
        </p:spPr>
      </p:pic>
    </p:spTree>
    <p:extLst>
      <p:ext uri="{BB962C8B-B14F-4D97-AF65-F5344CB8AC3E}">
        <p14:creationId xmlns:p14="http://schemas.microsoft.com/office/powerpoint/2010/main" val="4027424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423C-39FA-1149-935A-969F1422DC60}"/>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46A89FD-1C09-C948-8654-DFC114362CAB}"/>
              </a:ext>
            </a:extLst>
          </p:cNvPr>
          <p:cNvSpPr>
            <a:spLocks noGrp="1"/>
          </p:cNvSpPr>
          <p:nvPr>
            <p:ph idx="1"/>
          </p:nvPr>
        </p:nvSpPr>
        <p:spPr/>
        <p:txBody>
          <a:bodyPr>
            <a:normAutofit fontScale="70000" lnSpcReduction="20000"/>
          </a:bodyPr>
          <a:lstStyle/>
          <a:p>
            <a:r>
              <a:rPr lang="en-US" dirty="0"/>
              <a:t>Querying LD information from 1000 Genomes Project with </a:t>
            </a:r>
            <a:r>
              <a:rPr lang="en-US" dirty="0" err="1"/>
              <a:t>LDlink</a:t>
            </a:r>
            <a:endParaRPr lang="en-US" dirty="0"/>
          </a:p>
          <a:p>
            <a:pPr lvl="1"/>
            <a:r>
              <a:rPr lang="en-US" dirty="0"/>
              <a:t>Using the R package </a:t>
            </a:r>
            <a:r>
              <a:rPr lang="en-US" dirty="0" err="1"/>
              <a:t>LDlinkR</a:t>
            </a:r>
            <a:r>
              <a:rPr lang="en-US" dirty="0"/>
              <a:t> to retrieve LD information</a:t>
            </a:r>
          </a:p>
          <a:p>
            <a:pPr lvl="1"/>
            <a:r>
              <a:rPr lang="en-US" dirty="0"/>
              <a:t>Using </a:t>
            </a:r>
            <a:r>
              <a:rPr lang="en-US" dirty="0" err="1"/>
              <a:t>LDlinkR</a:t>
            </a:r>
            <a:r>
              <a:rPr lang="en-US" dirty="0"/>
              <a:t> to combine LD information with other annotation</a:t>
            </a:r>
          </a:p>
          <a:p>
            <a:pPr lvl="2"/>
            <a:r>
              <a:rPr lang="en-US" dirty="0"/>
              <a:t>e.g., find SNPs in LD with a given set of SNPs</a:t>
            </a:r>
          </a:p>
          <a:p>
            <a:pPr lvl="2"/>
            <a:r>
              <a:rPr lang="en-US" dirty="0"/>
              <a:t>e.g., find </a:t>
            </a:r>
            <a:r>
              <a:rPr lang="en-US" dirty="0" err="1"/>
              <a:t>eQTLs</a:t>
            </a:r>
            <a:r>
              <a:rPr lang="en-US" dirty="0"/>
              <a:t>, prior GWAS associations in LD with a given set of SNPs</a:t>
            </a:r>
          </a:p>
          <a:p>
            <a:pPr lvl="2"/>
            <a:r>
              <a:rPr lang="en-US" dirty="0"/>
              <a:t>Flexibility in specifying population, strength of LD, and distance</a:t>
            </a:r>
          </a:p>
          <a:p>
            <a:r>
              <a:rPr lang="en-US" dirty="0"/>
              <a:t>VEP (Variant Effect Predictor)</a:t>
            </a:r>
          </a:p>
          <a:p>
            <a:pPr lvl="1"/>
            <a:r>
              <a:rPr lang="en-US" dirty="0"/>
              <a:t>Online (or command line) tool for mapping variants to transcripts and other genome elements</a:t>
            </a:r>
          </a:p>
          <a:p>
            <a:pPr lvl="1"/>
            <a:r>
              <a:rPr lang="en-US" dirty="0"/>
              <a:t>Genic/</a:t>
            </a:r>
            <a:r>
              <a:rPr lang="en-US" dirty="0" err="1"/>
              <a:t>exonic</a:t>
            </a:r>
            <a:r>
              <a:rPr lang="en-US" dirty="0"/>
              <a:t>/intronic/regulatory consequences</a:t>
            </a:r>
          </a:p>
          <a:p>
            <a:pPr lvl="1"/>
            <a:r>
              <a:rPr lang="en-US" dirty="0"/>
              <a:t>Predicted deleteriousness (</a:t>
            </a:r>
            <a:r>
              <a:rPr lang="en-US" dirty="0" err="1"/>
              <a:t>PolyPhen</a:t>
            </a:r>
            <a:r>
              <a:rPr lang="en-US" dirty="0"/>
              <a:t>, SIFT, CADD)</a:t>
            </a:r>
          </a:p>
          <a:p>
            <a:pPr lvl="1"/>
            <a:r>
              <a:rPr lang="en-US" dirty="0"/>
              <a:t>More annotations</a:t>
            </a:r>
          </a:p>
          <a:p>
            <a:r>
              <a:rPr lang="en-US" dirty="0"/>
              <a:t>Querying variants for regulatory function</a:t>
            </a:r>
          </a:p>
          <a:p>
            <a:pPr lvl="1"/>
            <a:r>
              <a:rPr lang="en-US" dirty="0" err="1"/>
              <a:t>HaploReg</a:t>
            </a:r>
            <a:r>
              <a:rPr lang="en-US" dirty="0"/>
              <a:t>: query variants in LD for enhancer/</a:t>
            </a:r>
            <a:r>
              <a:rPr lang="en-US" dirty="0" err="1"/>
              <a:t>eQTL</a:t>
            </a:r>
            <a:r>
              <a:rPr lang="en-US" dirty="0"/>
              <a:t>/evidence of regulatory role</a:t>
            </a:r>
          </a:p>
          <a:p>
            <a:pPr lvl="1"/>
            <a:r>
              <a:rPr lang="en-US" dirty="0" err="1"/>
              <a:t>RegulomeDB</a:t>
            </a:r>
            <a:r>
              <a:rPr lang="en-US" dirty="0"/>
              <a:t>: similar to </a:t>
            </a:r>
            <a:r>
              <a:rPr lang="en-US" dirty="0" err="1"/>
              <a:t>HaploReg</a:t>
            </a:r>
            <a:endParaRPr lang="en-US" dirty="0"/>
          </a:p>
          <a:p>
            <a:pPr lvl="2"/>
            <a:r>
              <a:rPr lang="en-US" dirty="0"/>
              <a:t>Quantifies “probability” of a variant having regulatory function</a:t>
            </a:r>
          </a:p>
          <a:p>
            <a:pPr lvl="2"/>
            <a:r>
              <a:rPr lang="en-US" dirty="0"/>
              <a:t>“Ranks” variants according to qualitative evidence strength</a:t>
            </a:r>
          </a:p>
          <a:p>
            <a:pPr lvl="1"/>
            <a:r>
              <a:rPr lang="en-US" dirty="0" err="1"/>
              <a:t>HaploReg</a:t>
            </a:r>
            <a:r>
              <a:rPr lang="en-US" dirty="0"/>
              <a:t>/</a:t>
            </a:r>
            <a:r>
              <a:rPr lang="en-US" dirty="0" err="1"/>
              <a:t>RegulomeDB</a:t>
            </a:r>
            <a:r>
              <a:rPr lang="en-US" dirty="0"/>
              <a:t> can be accessed with the R package </a:t>
            </a:r>
            <a:r>
              <a:rPr lang="en-US" dirty="0" err="1"/>
              <a:t>HaploR</a:t>
            </a:r>
            <a:r>
              <a:rPr lang="en-US" dirty="0"/>
              <a:t> (which is a little bug-</a:t>
            </a:r>
            <a:r>
              <a:rPr lang="en-US" dirty="0" err="1"/>
              <a:t>gy</a:t>
            </a:r>
            <a:r>
              <a:rPr lang="en-US" dirty="0"/>
              <a:t>)</a:t>
            </a:r>
          </a:p>
          <a:p>
            <a:pPr lvl="2"/>
            <a:endParaRPr lang="en-US" dirty="0"/>
          </a:p>
        </p:txBody>
      </p:sp>
    </p:spTree>
    <p:extLst>
      <p:ext uri="{BB962C8B-B14F-4D97-AF65-F5344CB8AC3E}">
        <p14:creationId xmlns:p14="http://schemas.microsoft.com/office/powerpoint/2010/main" val="320827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C6880-2728-3E4E-A1DA-4194E6206BA2}"/>
              </a:ext>
            </a:extLst>
          </p:cNvPr>
          <p:cNvSpPr>
            <a:spLocks noGrp="1"/>
          </p:cNvSpPr>
          <p:nvPr>
            <p:ph type="title"/>
          </p:nvPr>
        </p:nvSpPr>
        <p:spPr/>
        <p:txBody>
          <a:bodyPr/>
          <a:lstStyle/>
          <a:p>
            <a:r>
              <a:rPr lang="en-US" dirty="0"/>
              <a:t>CADD score</a:t>
            </a:r>
          </a:p>
        </p:txBody>
      </p:sp>
      <p:sp>
        <p:nvSpPr>
          <p:cNvPr id="3" name="Content Placeholder 2">
            <a:extLst>
              <a:ext uri="{FF2B5EF4-FFF2-40B4-BE49-F238E27FC236}">
                <a16:creationId xmlns:a16="http://schemas.microsoft.com/office/drawing/2014/main" id="{5FC73B1B-C94D-CC4B-9F6D-7A0A62B14DE9}"/>
              </a:ext>
            </a:extLst>
          </p:cNvPr>
          <p:cNvSpPr>
            <a:spLocks noGrp="1"/>
          </p:cNvSpPr>
          <p:nvPr>
            <p:ph idx="1"/>
          </p:nvPr>
        </p:nvSpPr>
        <p:spPr/>
        <p:txBody>
          <a:bodyPr/>
          <a:lstStyle/>
          <a:p>
            <a:r>
              <a:rPr lang="en-US" dirty="0"/>
              <a:t>Access</a:t>
            </a:r>
          </a:p>
          <a:p>
            <a:pPr lvl="1"/>
            <a:r>
              <a:rPr lang="en-US" dirty="0"/>
              <a:t>VEP</a:t>
            </a:r>
          </a:p>
          <a:p>
            <a:pPr lvl="1"/>
            <a:r>
              <a:rPr lang="en-US" dirty="0"/>
              <a:t>UCSC Genome Browser</a:t>
            </a:r>
          </a:p>
          <a:p>
            <a:pPr lvl="1"/>
            <a:r>
              <a:rPr lang="en-US" dirty="0"/>
              <a:t>Upload VCF to CADD website</a:t>
            </a:r>
          </a:p>
        </p:txBody>
      </p:sp>
    </p:spTree>
    <p:extLst>
      <p:ext uri="{BB962C8B-B14F-4D97-AF65-F5344CB8AC3E}">
        <p14:creationId xmlns:p14="http://schemas.microsoft.com/office/powerpoint/2010/main" val="3481538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7A92-2541-804B-A4B2-E2AAE878FB45}"/>
              </a:ext>
            </a:extLst>
          </p:cNvPr>
          <p:cNvSpPr>
            <a:spLocks noGrp="1"/>
          </p:cNvSpPr>
          <p:nvPr>
            <p:ph type="title"/>
          </p:nvPr>
        </p:nvSpPr>
        <p:spPr/>
        <p:txBody>
          <a:bodyPr/>
          <a:lstStyle/>
          <a:p>
            <a:r>
              <a:rPr lang="en-US" dirty="0"/>
              <a:t>Clinical significance</a:t>
            </a:r>
          </a:p>
        </p:txBody>
      </p:sp>
      <p:sp>
        <p:nvSpPr>
          <p:cNvPr id="3" name="Content Placeholder 2">
            <a:extLst>
              <a:ext uri="{FF2B5EF4-FFF2-40B4-BE49-F238E27FC236}">
                <a16:creationId xmlns:a16="http://schemas.microsoft.com/office/drawing/2014/main" id="{AD35450C-68C2-0B43-888A-D8193AB2832F}"/>
              </a:ext>
            </a:extLst>
          </p:cNvPr>
          <p:cNvSpPr>
            <a:spLocks noGrp="1"/>
          </p:cNvSpPr>
          <p:nvPr>
            <p:ph idx="1"/>
          </p:nvPr>
        </p:nvSpPr>
        <p:spPr/>
        <p:txBody>
          <a:bodyPr>
            <a:normAutofit lnSpcReduction="10000"/>
          </a:bodyPr>
          <a:lstStyle/>
          <a:p>
            <a:pPr marL="0" indent="0">
              <a:buNone/>
            </a:pPr>
            <a:r>
              <a:rPr lang="en-US" dirty="0"/>
              <a:t>We discussed a few kinds of associational evidence that a variant might be involved with a phenotype, for example:</a:t>
            </a:r>
          </a:p>
          <a:p>
            <a:r>
              <a:rPr lang="en-US" dirty="0"/>
              <a:t>Being in a gene/regulatory element</a:t>
            </a:r>
          </a:p>
          <a:p>
            <a:r>
              <a:rPr lang="en-US" dirty="0"/>
              <a:t>LD with a GWAS association (GWAS Catalog)</a:t>
            </a:r>
          </a:p>
          <a:p>
            <a:r>
              <a:rPr lang="en-US" dirty="0"/>
              <a:t>LD with an </a:t>
            </a:r>
            <a:r>
              <a:rPr lang="en-US" dirty="0" err="1"/>
              <a:t>eQTL</a:t>
            </a:r>
            <a:endParaRPr lang="en-US" dirty="0"/>
          </a:p>
          <a:p>
            <a:pPr marL="0" indent="0">
              <a:buNone/>
            </a:pPr>
            <a:r>
              <a:rPr lang="en-US" dirty="0"/>
              <a:t>We also talked about various predictive tools (SIFT, </a:t>
            </a:r>
            <a:r>
              <a:rPr lang="en-US" dirty="0" err="1"/>
              <a:t>PolyPhen</a:t>
            </a:r>
            <a:r>
              <a:rPr lang="en-US" dirty="0"/>
              <a:t>, CADD, </a:t>
            </a:r>
            <a:r>
              <a:rPr lang="en-US" dirty="0" err="1"/>
              <a:t>RegulomeDB</a:t>
            </a:r>
            <a:r>
              <a:rPr lang="en-US" dirty="0"/>
              <a:t> score, etc.)</a:t>
            </a:r>
          </a:p>
          <a:p>
            <a:pPr marL="0" indent="0">
              <a:buNone/>
            </a:pPr>
            <a:endParaRPr lang="en-US" dirty="0"/>
          </a:p>
          <a:p>
            <a:pPr marL="0" indent="0">
              <a:buNone/>
            </a:pPr>
            <a:r>
              <a:rPr lang="en-US" dirty="0"/>
              <a:t>We can also ask what kind of clinical evidence exists for a specific variant (or gene) of interest.</a:t>
            </a:r>
          </a:p>
        </p:txBody>
      </p:sp>
    </p:spTree>
    <p:extLst>
      <p:ext uri="{BB962C8B-B14F-4D97-AF65-F5344CB8AC3E}">
        <p14:creationId xmlns:p14="http://schemas.microsoft.com/office/powerpoint/2010/main" val="2124137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1E83-9B0E-E14B-B039-4892C2B58956}"/>
              </a:ext>
            </a:extLst>
          </p:cNvPr>
          <p:cNvSpPr>
            <a:spLocks noGrp="1"/>
          </p:cNvSpPr>
          <p:nvPr>
            <p:ph type="title"/>
          </p:nvPr>
        </p:nvSpPr>
        <p:spPr/>
        <p:txBody>
          <a:bodyPr/>
          <a:lstStyle/>
          <a:p>
            <a:r>
              <a:rPr lang="en-US" dirty="0" err="1"/>
              <a:t>ClinVar</a:t>
            </a:r>
            <a:endParaRPr lang="en-US" dirty="0"/>
          </a:p>
        </p:txBody>
      </p:sp>
      <p:sp>
        <p:nvSpPr>
          <p:cNvPr id="3" name="Content Placeholder 2">
            <a:extLst>
              <a:ext uri="{FF2B5EF4-FFF2-40B4-BE49-F238E27FC236}">
                <a16:creationId xmlns:a16="http://schemas.microsoft.com/office/drawing/2014/main" id="{E4EFA91C-509A-D543-A9E5-B28BB3C93B8B}"/>
              </a:ext>
            </a:extLst>
          </p:cNvPr>
          <p:cNvSpPr>
            <a:spLocks noGrp="1"/>
          </p:cNvSpPr>
          <p:nvPr>
            <p:ph idx="1"/>
          </p:nvPr>
        </p:nvSpPr>
        <p:spPr/>
        <p:txBody>
          <a:bodyPr>
            <a:normAutofit lnSpcReduction="10000"/>
          </a:bodyPr>
          <a:lstStyle/>
          <a:p>
            <a:r>
              <a:rPr lang="en-US" dirty="0" err="1"/>
              <a:t>ClinVar</a:t>
            </a:r>
            <a:r>
              <a:rPr lang="en-US" dirty="0"/>
              <a:t> is a database of variants and reports/“assertions” of their relevance to disease/phenotypes</a:t>
            </a:r>
          </a:p>
          <a:p>
            <a:r>
              <a:rPr lang="en-US" dirty="0"/>
              <a:t>Entries come from </a:t>
            </a:r>
            <a:r>
              <a:rPr lang="en-US" i="1" dirty="0"/>
              <a:t>submissions</a:t>
            </a:r>
            <a:endParaRPr lang="en-US" dirty="0"/>
          </a:p>
          <a:p>
            <a:pPr lvl="1"/>
            <a:r>
              <a:rPr lang="en-US" dirty="0"/>
              <a:t>Clinical labs</a:t>
            </a:r>
          </a:p>
          <a:p>
            <a:pPr lvl="1"/>
            <a:r>
              <a:rPr lang="en-US" dirty="0"/>
              <a:t>Researchers</a:t>
            </a:r>
          </a:p>
          <a:p>
            <a:pPr lvl="1"/>
            <a:r>
              <a:rPr lang="en-US" dirty="0"/>
              <a:t>Expert panels</a:t>
            </a:r>
          </a:p>
          <a:p>
            <a:pPr lvl="1"/>
            <a:r>
              <a:rPr lang="en-US" dirty="0"/>
              <a:t>Other databases</a:t>
            </a:r>
          </a:p>
          <a:p>
            <a:pPr lvl="1"/>
            <a:r>
              <a:rPr lang="en-US" dirty="0"/>
              <a:t>Other sources…</a:t>
            </a:r>
          </a:p>
          <a:p>
            <a:r>
              <a:rPr lang="en-US" dirty="0"/>
              <a:t>Only </a:t>
            </a:r>
            <a:r>
              <a:rPr lang="en-US" i="1" dirty="0"/>
              <a:t>observed</a:t>
            </a:r>
            <a:r>
              <a:rPr lang="en-US" dirty="0"/>
              <a:t> variation gets into </a:t>
            </a:r>
            <a:r>
              <a:rPr lang="en-US" dirty="0" err="1"/>
              <a:t>ClinVar</a:t>
            </a:r>
            <a:endParaRPr lang="en-US" dirty="0"/>
          </a:p>
          <a:p>
            <a:r>
              <a:rPr lang="en-US" dirty="0"/>
              <a:t>Assertions about the same variant may be inconsistent; or there may be a consensus; or there may be only a single report</a:t>
            </a:r>
          </a:p>
          <a:p>
            <a:pPr lvl="1"/>
            <a:endParaRPr lang="en-US" dirty="0"/>
          </a:p>
        </p:txBody>
      </p:sp>
      <p:sp>
        <p:nvSpPr>
          <p:cNvPr id="4" name="Rectangle 3">
            <a:extLst>
              <a:ext uri="{FF2B5EF4-FFF2-40B4-BE49-F238E27FC236}">
                <a16:creationId xmlns:a16="http://schemas.microsoft.com/office/drawing/2014/main" id="{9CBA76DF-E57F-894D-8B88-2C9CB7C32D98}"/>
              </a:ext>
            </a:extLst>
          </p:cNvPr>
          <p:cNvSpPr/>
          <p:nvPr/>
        </p:nvSpPr>
        <p:spPr>
          <a:xfrm>
            <a:off x="838200" y="1321356"/>
            <a:ext cx="3794052" cy="369332"/>
          </a:xfrm>
          <a:prstGeom prst="rect">
            <a:avLst/>
          </a:prstGeom>
        </p:spPr>
        <p:txBody>
          <a:bodyPr wrap="none">
            <a:spAutoFit/>
          </a:bodyPr>
          <a:lstStyle/>
          <a:p>
            <a:r>
              <a:rPr lang="en-US" dirty="0"/>
              <a:t>https://</a:t>
            </a:r>
            <a:r>
              <a:rPr lang="en-US" dirty="0" err="1"/>
              <a:t>www.ncbi.nlm.nih.gov</a:t>
            </a:r>
            <a:r>
              <a:rPr lang="en-US" dirty="0"/>
              <a:t>/</a:t>
            </a:r>
            <a:r>
              <a:rPr lang="en-US" dirty="0" err="1"/>
              <a:t>clinvar</a:t>
            </a:r>
            <a:r>
              <a:rPr lang="en-US" dirty="0"/>
              <a:t>/</a:t>
            </a:r>
          </a:p>
        </p:txBody>
      </p:sp>
    </p:spTree>
    <p:extLst>
      <p:ext uri="{BB962C8B-B14F-4D97-AF65-F5344CB8AC3E}">
        <p14:creationId xmlns:p14="http://schemas.microsoft.com/office/powerpoint/2010/main" val="2599478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41EF-5905-B146-B20B-BBD798960F83}"/>
              </a:ext>
            </a:extLst>
          </p:cNvPr>
          <p:cNvSpPr>
            <a:spLocks noGrp="1"/>
          </p:cNvSpPr>
          <p:nvPr>
            <p:ph type="title"/>
          </p:nvPr>
        </p:nvSpPr>
        <p:spPr/>
        <p:txBody>
          <a:bodyPr/>
          <a:lstStyle/>
          <a:p>
            <a:r>
              <a:rPr lang="en-US" dirty="0" err="1"/>
              <a:t>ClinVar</a:t>
            </a:r>
            <a:r>
              <a:rPr lang="en-US" dirty="0"/>
              <a:t> </a:t>
            </a:r>
          </a:p>
        </p:txBody>
      </p:sp>
      <p:sp>
        <p:nvSpPr>
          <p:cNvPr id="3" name="Content Placeholder 2">
            <a:extLst>
              <a:ext uri="{FF2B5EF4-FFF2-40B4-BE49-F238E27FC236}">
                <a16:creationId xmlns:a16="http://schemas.microsoft.com/office/drawing/2014/main" id="{570D0751-CFF1-8A46-BB52-8E50818F986C}"/>
              </a:ext>
            </a:extLst>
          </p:cNvPr>
          <p:cNvSpPr>
            <a:spLocks noGrp="1"/>
          </p:cNvSpPr>
          <p:nvPr>
            <p:ph idx="1"/>
          </p:nvPr>
        </p:nvSpPr>
        <p:spPr>
          <a:xfrm>
            <a:off x="838200" y="3005068"/>
            <a:ext cx="10515600" cy="4351338"/>
          </a:xfrm>
        </p:spPr>
        <p:txBody>
          <a:bodyPr/>
          <a:lstStyle/>
          <a:p>
            <a:pPr marL="0" indent="0">
              <a:buNone/>
            </a:pPr>
            <a:r>
              <a:rPr lang="en-US" dirty="0"/>
              <a:t>Each variant comes with a “review status” in the form of 0-4 gold stars</a:t>
            </a:r>
          </a:p>
        </p:txBody>
      </p:sp>
      <p:pic>
        <p:nvPicPr>
          <p:cNvPr id="4" name="Picture 3">
            <a:extLst>
              <a:ext uri="{FF2B5EF4-FFF2-40B4-BE49-F238E27FC236}">
                <a16:creationId xmlns:a16="http://schemas.microsoft.com/office/drawing/2014/main" id="{177B78E4-BE78-D246-A3C1-58D865829E51}"/>
              </a:ext>
            </a:extLst>
          </p:cNvPr>
          <p:cNvPicPr>
            <a:picLocks noChangeAspect="1"/>
          </p:cNvPicPr>
          <p:nvPr/>
        </p:nvPicPr>
        <p:blipFill>
          <a:blip r:embed="rId2"/>
          <a:stretch>
            <a:fillRect/>
          </a:stretch>
        </p:blipFill>
        <p:spPr>
          <a:xfrm>
            <a:off x="0" y="3429000"/>
            <a:ext cx="12192000" cy="3180975"/>
          </a:xfrm>
          <a:prstGeom prst="rect">
            <a:avLst/>
          </a:prstGeom>
        </p:spPr>
      </p:pic>
      <p:pic>
        <p:nvPicPr>
          <p:cNvPr id="5" name="Content Placeholder 7">
            <a:extLst>
              <a:ext uri="{FF2B5EF4-FFF2-40B4-BE49-F238E27FC236}">
                <a16:creationId xmlns:a16="http://schemas.microsoft.com/office/drawing/2014/main" id="{03F8E076-CB55-2543-90EE-69F54F8F3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190" y="389744"/>
            <a:ext cx="3517402" cy="2292825"/>
          </a:xfrm>
          <a:prstGeom prst="rect">
            <a:avLst/>
          </a:prstGeom>
        </p:spPr>
      </p:pic>
      <p:sp>
        <p:nvSpPr>
          <p:cNvPr id="6" name="Subtitle 2">
            <a:extLst>
              <a:ext uri="{FF2B5EF4-FFF2-40B4-BE49-F238E27FC236}">
                <a16:creationId xmlns:a16="http://schemas.microsoft.com/office/drawing/2014/main" id="{9E7FD999-9B5E-614D-9452-B4F4A5ADDFDE}"/>
              </a:ext>
            </a:extLst>
          </p:cNvPr>
          <p:cNvSpPr txBox="1">
            <a:spLocks/>
          </p:cNvSpPr>
          <p:nvPr/>
        </p:nvSpPr>
        <p:spPr>
          <a:xfrm>
            <a:off x="8232914" y="195791"/>
            <a:ext cx="7142922" cy="1293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p>
          <a:p>
            <a:pPr marL="0" indent="0">
              <a:buNone/>
            </a:pPr>
            <a:r>
              <a:rPr lang="en-US" sz="1200" dirty="0">
                <a:solidFill>
                  <a:srgbClr val="FF0000"/>
                </a:solidFill>
              </a:rPr>
              <a:t>Figure borrowed from:</a:t>
            </a:r>
            <a:br>
              <a:rPr lang="en-US" sz="1200" dirty="0">
                <a:solidFill>
                  <a:srgbClr val="FF0000"/>
                </a:solidFill>
              </a:rPr>
            </a:br>
            <a:r>
              <a:rPr lang="en-US" sz="1200" dirty="0"/>
              <a:t>Bioinformatics Databases with Clinical Relevance</a:t>
            </a:r>
            <a:br>
              <a:rPr lang="en-US" sz="1200" dirty="0"/>
            </a:br>
            <a:r>
              <a:rPr lang="en-US" sz="1200" dirty="0"/>
              <a:t>Natalie Carter, MS, LCGC</a:t>
            </a:r>
            <a:br>
              <a:rPr lang="en-US" sz="1200" dirty="0"/>
            </a:br>
            <a:r>
              <a:rPr lang="en-US" sz="1200" dirty="0"/>
              <a:t>HUGEN 2070: Bioinformatic Resources for Geneticists</a:t>
            </a:r>
            <a:br>
              <a:rPr lang="en-US" sz="1200" dirty="0"/>
            </a:br>
            <a:r>
              <a:rPr lang="en-US" sz="1200" dirty="0"/>
              <a:t>November 1, 2019</a:t>
            </a:r>
          </a:p>
        </p:txBody>
      </p:sp>
    </p:spTree>
    <p:extLst>
      <p:ext uri="{BB962C8B-B14F-4D97-AF65-F5344CB8AC3E}">
        <p14:creationId xmlns:p14="http://schemas.microsoft.com/office/powerpoint/2010/main" val="3064909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ECF3-07A4-284B-A538-5ACFED69F7E6}"/>
              </a:ext>
            </a:extLst>
          </p:cNvPr>
          <p:cNvSpPr>
            <a:spLocks noGrp="1"/>
          </p:cNvSpPr>
          <p:nvPr>
            <p:ph type="title"/>
          </p:nvPr>
        </p:nvSpPr>
        <p:spPr/>
        <p:txBody>
          <a:bodyPr/>
          <a:lstStyle/>
          <a:p>
            <a:r>
              <a:rPr lang="en-US" dirty="0" err="1"/>
              <a:t>ClinVar</a:t>
            </a:r>
            <a:endParaRPr lang="en-US" dirty="0"/>
          </a:p>
        </p:txBody>
      </p:sp>
      <p:sp>
        <p:nvSpPr>
          <p:cNvPr id="3" name="Content Placeholder 2">
            <a:extLst>
              <a:ext uri="{FF2B5EF4-FFF2-40B4-BE49-F238E27FC236}">
                <a16:creationId xmlns:a16="http://schemas.microsoft.com/office/drawing/2014/main" id="{DC9DF666-F160-B445-8FF6-DF3E9A316A17}"/>
              </a:ext>
            </a:extLst>
          </p:cNvPr>
          <p:cNvSpPr>
            <a:spLocks noGrp="1"/>
          </p:cNvSpPr>
          <p:nvPr>
            <p:ph idx="1"/>
          </p:nvPr>
        </p:nvSpPr>
        <p:spPr>
          <a:xfrm>
            <a:off x="838200" y="1508633"/>
            <a:ext cx="10515600" cy="4351338"/>
          </a:xfrm>
        </p:spPr>
        <p:txBody>
          <a:bodyPr/>
          <a:lstStyle/>
          <a:p>
            <a:pPr marL="0" indent="0">
              <a:buNone/>
            </a:pPr>
            <a:r>
              <a:rPr lang="en-US" dirty="0"/>
              <a:t>Possible searches: variant (HGVS, </a:t>
            </a:r>
            <a:r>
              <a:rPr lang="en-US" dirty="0" err="1"/>
              <a:t>rsID</a:t>
            </a:r>
            <a:r>
              <a:rPr lang="en-US" dirty="0"/>
              <a:t>, gene name, phenotype, )</a:t>
            </a:r>
          </a:p>
        </p:txBody>
      </p:sp>
      <p:pic>
        <p:nvPicPr>
          <p:cNvPr id="6" name="Picture 5">
            <a:extLst>
              <a:ext uri="{FF2B5EF4-FFF2-40B4-BE49-F238E27FC236}">
                <a16:creationId xmlns:a16="http://schemas.microsoft.com/office/drawing/2014/main" id="{89AB0249-2024-7843-8E13-666EBB81811E}"/>
              </a:ext>
            </a:extLst>
          </p:cNvPr>
          <p:cNvPicPr>
            <a:picLocks noChangeAspect="1"/>
          </p:cNvPicPr>
          <p:nvPr/>
        </p:nvPicPr>
        <p:blipFill>
          <a:blip r:embed="rId2"/>
          <a:stretch>
            <a:fillRect/>
          </a:stretch>
        </p:blipFill>
        <p:spPr>
          <a:xfrm>
            <a:off x="2353056" y="2503966"/>
            <a:ext cx="6844546" cy="3818221"/>
          </a:xfrm>
          <a:prstGeom prst="rect">
            <a:avLst/>
          </a:prstGeom>
        </p:spPr>
      </p:pic>
    </p:spTree>
    <p:extLst>
      <p:ext uri="{BB962C8B-B14F-4D97-AF65-F5344CB8AC3E}">
        <p14:creationId xmlns:p14="http://schemas.microsoft.com/office/powerpoint/2010/main" val="423839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ADA7E59-FA8A-2F42-B813-2DAFDE2D1704}"/>
              </a:ext>
            </a:extLst>
          </p:cNvPr>
          <p:cNvPicPr>
            <a:picLocks noGrp="1" noChangeAspect="1"/>
          </p:cNvPicPr>
          <p:nvPr>
            <p:ph idx="1"/>
          </p:nvPr>
        </p:nvPicPr>
        <p:blipFill>
          <a:blip r:embed="rId2"/>
          <a:stretch>
            <a:fillRect/>
          </a:stretch>
        </p:blipFill>
        <p:spPr>
          <a:xfrm>
            <a:off x="2195894" y="2117153"/>
            <a:ext cx="7800212" cy="4351338"/>
          </a:xfrm>
          <a:prstGeom prst="rect">
            <a:avLst/>
          </a:prstGeom>
        </p:spPr>
      </p:pic>
      <p:sp>
        <p:nvSpPr>
          <p:cNvPr id="2" name="Title 1">
            <a:extLst>
              <a:ext uri="{FF2B5EF4-FFF2-40B4-BE49-F238E27FC236}">
                <a16:creationId xmlns:a16="http://schemas.microsoft.com/office/drawing/2014/main" id="{BB28D8DB-BE3C-ED4B-8F7D-BDEBF7056995}"/>
              </a:ext>
            </a:extLst>
          </p:cNvPr>
          <p:cNvSpPr>
            <a:spLocks noGrp="1"/>
          </p:cNvSpPr>
          <p:nvPr>
            <p:ph type="title"/>
          </p:nvPr>
        </p:nvSpPr>
        <p:spPr/>
        <p:txBody>
          <a:bodyPr/>
          <a:lstStyle/>
          <a:p>
            <a:r>
              <a:rPr lang="en-US" dirty="0"/>
              <a:t>Search </a:t>
            </a:r>
            <a:r>
              <a:rPr lang="en-US" dirty="0" err="1"/>
              <a:t>ClinVar</a:t>
            </a:r>
            <a:r>
              <a:rPr lang="en-US" dirty="0"/>
              <a:t> for a gene</a:t>
            </a:r>
          </a:p>
        </p:txBody>
      </p:sp>
      <p:sp>
        <p:nvSpPr>
          <p:cNvPr id="5" name="Content Placeholder 2">
            <a:extLst>
              <a:ext uri="{FF2B5EF4-FFF2-40B4-BE49-F238E27FC236}">
                <a16:creationId xmlns:a16="http://schemas.microsoft.com/office/drawing/2014/main" id="{62C1776B-1C3B-F94B-AA80-7058A38E2323}"/>
              </a:ext>
            </a:extLst>
          </p:cNvPr>
          <p:cNvSpPr txBox="1">
            <a:spLocks/>
          </p:cNvSpPr>
          <p:nvPr/>
        </p:nvSpPr>
        <p:spPr>
          <a:xfrm>
            <a:off x="838200" y="155740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Result: all variants in that gene</a:t>
            </a:r>
          </a:p>
        </p:txBody>
      </p:sp>
      <p:sp>
        <p:nvSpPr>
          <p:cNvPr id="6" name="Frame 5">
            <a:extLst>
              <a:ext uri="{FF2B5EF4-FFF2-40B4-BE49-F238E27FC236}">
                <a16:creationId xmlns:a16="http://schemas.microsoft.com/office/drawing/2014/main" id="{16E28E3E-C5AC-E943-BC48-40B89A1EE7AA}"/>
              </a:ext>
            </a:extLst>
          </p:cNvPr>
          <p:cNvSpPr/>
          <p:nvPr/>
        </p:nvSpPr>
        <p:spPr>
          <a:xfrm>
            <a:off x="3413760" y="3392424"/>
            <a:ext cx="3511296" cy="155448"/>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81570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4824-A0B3-1741-837E-97E7C7CB9FDD}"/>
              </a:ext>
            </a:extLst>
          </p:cNvPr>
          <p:cNvSpPr>
            <a:spLocks noGrp="1"/>
          </p:cNvSpPr>
          <p:nvPr>
            <p:ph type="title"/>
          </p:nvPr>
        </p:nvSpPr>
        <p:spPr/>
        <p:txBody>
          <a:bodyPr/>
          <a:lstStyle/>
          <a:p>
            <a:r>
              <a:rPr lang="en-US" dirty="0"/>
              <a:t>Search </a:t>
            </a:r>
            <a:r>
              <a:rPr lang="en-US" dirty="0" err="1"/>
              <a:t>ClinVar</a:t>
            </a:r>
            <a:r>
              <a:rPr lang="en-US" dirty="0"/>
              <a:t> for a gene</a:t>
            </a:r>
          </a:p>
        </p:txBody>
      </p:sp>
      <p:sp>
        <p:nvSpPr>
          <p:cNvPr id="3" name="Content Placeholder 2">
            <a:extLst>
              <a:ext uri="{FF2B5EF4-FFF2-40B4-BE49-F238E27FC236}">
                <a16:creationId xmlns:a16="http://schemas.microsoft.com/office/drawing/2014/main" id="{701EE955-32E2-B647-8B40-D475AFDAE97B}"/>
              </a:ext>
            </a:extLst>
          </p:cNvPr>
          <p:cNvSpPr>
            <a:spLocks noGrp="1"/>
          </p:cNvSpPr>
          <p:nvPr>
            <p:ph idx="1"/>
          </p:nvPr>
        </p:nvSpPr>
        <p:spPr/>
        <p:txBody>
          <a:bodyPr/>
          <a:lstStyle/>
          <a:p>
            <a:pPr marL="0" indent="0">
              <a:buNone/>
            </a:pPr>
            <a:r>
              <a:rPr lang="en-US" dirty="0"/>
              <a:t>Use the panel at the left to filter</a:t>
            </a:r>
          </a:p>
          <a:p>
            <a:r>
              <a:rPr lang="en-US" dirty="0"/>
              <a:t>Select “Pathogenic” variants, e.g.</a:t>
            </a:r>
          </a:p>
          <a:p>
            <a:r>
              <a:rPr lang="en-US" dirty="0"/>
              <a:t>Select only “large” variants  &gt; 500kb </a:t>
            </a:r>
            <a:br>
              <a:rPr lang="en-US" dirty="0"/>
            </a:br>
            <a:r>
              <a:rPr lang="en-US" dirty="0"/>
              <a:t>in length, e.g.</a:t>
            </a:r>
          </a:p>
          <a:p>
            <a:r>
              <a:rPr lang="en-US" dirty="0"/>
              <a:t>Select only genes with multiple</a:t>
            </a:r>
            <a:br>
              <a:rPr lang="en-US" dirty="0"/>
            </a:br>
            <a:r>
              <a:rPr lang="en-US" dirty="0"/>
              <a:t>submitters, e.g.</a:t>
            </a:r>
            <a:br>
              <a:rPr lang="en-US" dirty="0"/>
            </a:br>
            <a:endParaRPr lang="en-US" dirty="0"/>
          </a:p>
        </p:txBody>
      </p:sp>
      <p:pic>
        <p:nvPicPr>
          <p:cNvPr id="5" name="Picture 4">
            <a:extLst>
              <a:ext uri="{FF2B5EF4-FFF2-40B4-BE49-F238E27FC236}">
                <a16:creationId xmlns:a16="http://schemas.microsoft.com/office/drawing/2014/main" id="{B6980EB1-429A-8544-8273-0DC2CAB47C33}"/>
              </a:ext>
            </a:extLst>
          </p:cNvPr>
          <p:cNvPicPr>
            <a:picLocks noChangeAspect="1"/>
          </p:cNvPicPr>
          <p:nvPr/>
        </p:nvPicPr>
        <p:blipFill>
          <a:blip r:embed="rId2"/>
          <a:stretch>
            <a:fillRect/>
          </a:stretch>
        </p:blipFill>
        <p:spPr>
          <a:xfrm>
            <a:off x="7025264" y="0"/>
            <a:ext cx="4328536" cy="6858000"/>
          </a:xfrm>
          <a:prstGeom prst="rect">
            <a:avLst/>
          </a:prstGeom>
        </p:spPr>
      </p:pic>
    </p:spTree>
    <p:extLst>
      <p:ext uri="{BB962C8B-B14F-4D97-AF65-F5344CB8AC3E}">
        <p14:creationId xmlns:p14="http://schemas.microsoft.com/office/powerpoint/2010/main" val="1763980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86CD-7250-6845-8A69-BF77325CA8B3}"/>
              </a:ext>
            </a:extLst>
          </p:cNvPr>
          <p:cNvSpPr>
            <a:spLocks noGrp="1"/>
          </p:cNvSpPr>
          <p:nvPr>
            <p:ph type="title"/>
          </p:nvPr>
        </p:nvSpPr>
        <p:spPr/>
        <p:txBody>
          <a:bodyPr/>
          <a:lstStyle/>
          <a:p>
            <a:r>
              <a:rPr lang="en-US" dirty="0"/>
              <a:t>Search </a:t>
            </a:r>
            <a:r>
              <a:rPr lang="en-US" dirty="0" err="1"/>
              <a:t>ClinVar</a:t>
            </a:r>
            <a:r>
              <a:rPr lang="en-US" dirty="0"/>
              <a:t> for a variant</a:t>
            </a:r>
          </a:p>
        </p:txBody>
      </p:sp>
      <p:sp>
        <p:nvSpPr>
          <p:cNvPr id="3" name="Content Placeholder 2">
            <a:extLst>
              <a:ext uri="{FF2B5EF4-FFF2-40B4-BE49-F238E27FC236}">
                <a16:creationId xmlns:a16="http://schemas.microsoft.com/office/drawing/2014/main" id="{B512CA53-2AFA-1B4A-B7D0-3F26F48EABF0}"/>
              </a:ext>
            </a:extLst>
          </p:cNvPr>
          <p:cNvSpPr>
            <a:spLocks noGrp="1"/>
          </p:cNvSpPr>
          <p:nvPr>
            <p:ph idx="1"/>
          </p:nvPr>
        </p:nvSpPr>
        <p:spPr/>
        <p:txBody>
          <a:bodyPr>
            <a:normAutofit fontScale="92500" lnSpcReduction="20000"/>
          </a:bodyPr>
          <a:lstStyle/>
          <a:p>
            <a:pPr marL="457200" lvl="1" indent="0">
              <a:buNone/>
            </a:pPr>
            <a:r>
              <a:rPr lang="en-US" dirty="0"/>
              <a:t>For example, search by HGVS name</a:t>
            </a:r>
            <a:br>
              <a:rPr lang="en-US" dirty="0"/>
            </a:br>
            <a:r>
              <a:rPr lang="en-US" dirty="0"/>
              <a:t>(“NM_004333.4:c.1799T&gt;A”)</a:t>
            </a:r>
            <a:br>
              <a:rPr lang="en-US" dirty="0"/>
            </a:br>
            <a:br>
              <a:rPr lang="en-US" dirty="0"/>
            </a:br>
            <a:r>
              <a:rPr lang="en-US" dirty="0"/>
              <a:t>This leads directly to the variant’s page,</a:t>
            </a:r>
            <a:br>
              <a:rPr lang="en-US" dirty="0"/>
            </a:br>
            <a:r>
              <a:rPr lang="en-US" dirty="0"/>
              <a:t>since there’s only 1 search result</a:t>
            </a:r>
          </a:p>
          <a:p>
            <a:pPr marL="457200" lvl="1" indent="0">
              <a:buNone/>
            </a:pPr>
            <a:endParaRPr lang="en-US" dirty="0"/>
          </a:p>
          <a:p>
            <a:pPr marL="457200" lvl="1" indent="0">
              <a:buNone/>
            </a:pPr>
            <a:r>
              <a:rPr lang="en-US" dirty="0"/>
              <a:t>Can also enter queries like:</a:t>
            </a:r>
          </a:p>
          <a:p>
            <a:pPr lvl="1"/>
            <a:r>
              <a:rPr lang="en-US" dirty="0"/>
              <a:t>1799T&gt;A BRAF</a:t>
            </a:r>
          </a:p>
          <a:p>
            <a:pPr lvl="1"/>
            <a:r>
              <a:rPr lang="en-US" dirty="0"/>
              <a:t>1799T&gt;A</a:t>
            </a:r>
          </a:p>
          <a:p>
            <a:pPr lvl="1"/>
            <a:r>
              <a:rPr lang="en-US" dirty="0"/>
              <a:t>rs113488022</a:t>
            </a:r>
          </a:p>
          <a:p>
            <a:pPr lvl="1"/>
            <a:r>
              <a:rPr lang="en-US" dirty="0"/>
              <a:t>NP_004324.2:p.Val600Glu</a:t>
            </a:r>
          </a:p>
          <a:p>
            <a:pPr lvl="1"/>
            <a:r>
              <a:rPr lang="en-US" dirty="0"/>
              <a:t>P.Val600Glu</a:t>
            </a:r>
          </a:p>
          <a:p>
            <a:pPr lvl="1"/>
            <a:r>
              <a:rPr lang="en-US" dirty="0"/>
              <a:t>V600E</a:t>
            </a:r>
          </a:p>
          <a:p>
            <a:pPr lvl="1"/>
            <a:r>
              <a:rPr lang="en-US" dirty="0"/>
              <a:t>(You may get multiple results)</a:t>
            </a:r>
          </a:p>
        </p:txBody>
      </p:sp>
      <p:pic>
        <p:nvPicPr>
          <p:cNvPr id="4" name="Picture 3">
            <a:extLst>
              <a:ext uri="{FF2B5EF4-FFF2-40B4-BE49-F238E27FC236}">
                <a16:creationId xmlns:a16="http://schemas.microsoft.com/office/drawing/2014/main" id="{B7BD67C3-1438-9B4B-9B39-6C55189B7C07}"/>
              </a:ext>
            </a:extLst>
          </p:cNvPr>
          <p:cNvPicPr>
            <a:picLocks noChangeAspect="1"/>
          </p:cNvPicPr>
          <p:nvPr/>
        </p:nvPicPr>
        <p:blipFill>
          <a:blip r:embed="rId2"/>
          <a:stretch>
            <a:fillRect/>
          </a:stretch>
        </p:blipFill>
        <p:spPr>
          <a:xfrm>
            <a:off x="6742177" y="1269150"/>
            <a:ext cx="5449824" cy="5588850"/>
          </a:xfrm>
          <a:prstGeom prst="rect">
            <a:avLst/>
          </a:prstGeom>
        </p:spPr>
      </p:pic>
    </p:spTree>
    <p:extLst>
      <p:ext uri="{BB962C8B-B14F-4D97-AF65-F5344CB8AC3E}">
        <p14:creationId xmlns:p14="http://schemas.microsoft.com/office/powerpoint/2010/main" val="938679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AB77-3EFE-ED44-9AC1-352EC0028A6C}"/>
              </a:ext>
            </a:extLst>
          </p:cNvPr>
          <p:cNvSpPr>
            <a:spLocks noGrp="1"/>
          </p:cNvSpPr>
          <p:nvPr>
            <p:ph type="title"/>
          </p:nvPr>
        </p:nvSpPr>
        <p:spPr/>
        <p:txBody>
          <a:bodyPr/>
          <a:lstStyle/>
          <a:p>
            <a:r>
              <a:rPr lang="en-US" dirty="0"/>
              <a:t>Searching </a:t>
            </a:r>
            <a:r>
              <a:rPr lang="en-US" dirty="0" err="1"/>
              <a:t>ClinVar</a:t>
            </a:r>
            <a:r>
              <a:rPr lang="en-US" dirty="0"/>
              <a:t> for a variant (rs113488022)</a:t>
            </a:r>
          </a:p>
        </p:txBody>
      </p:sp>
      <p:pic>
        <p:nvPicPr>
          <p:cNvPr id="4" name="Content Placeholder 3">
            <a:extLst>
              <a:ext uri="{FF2B5EF4-FFF2-40B4-BE49-F238E27FC236}">
                <a16:creationId xmlns:a16="http://schemas.microsoft.com/office/drawing/2014/main" id="{924E3386-EABE-C740-9252-05C0CC8157F7}"/>
              </a:ext>
            </a:extLst>
          </p:cNvPr>
          <p:cNvPicPr>
            <a:picLocks noGrp="1" noChangeAspect="1"/>
          </p:cNvPicPr>
          <p:nvPr>
            <p:ph idx="1"/>
          </p:nvPr>
        </p:nvPicPr>
        <p:blipFill>
          <a:blip r:embed="rId2"/>
          <a:stretch>
            <a:fillRect/>
          </a:stretch>
        </p:blipFill>
        <p:spPr>
          <a:xfrm>
            <a:off x="2263230" y="1825625"/>
            <a:ext cx="7665539" cy="4351338"/>
          </a:xfrm>
          <a:prstGeom prst="rect">
            <a:avLst/>
          </a:prstGeom>
        </p:spPr>
      </p:pic>
    </p:spTree>
    <p:extLst>
      <p:ext uri="{BB962C8B-B14F-4D97-AF65-F5344CB8AC3E}">
        <p14:creationId xmlns:p14="http://schemas.microsoft.com/office/powerpoint/2010/main" val="3716453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CA7B2-FCE1-1841-8A98-9A1CFF762F4D}"/>
              </a:ext>
            </a:extLst>
          </p:cNvPr>
          <p:cNvSpPr>
            <a:spLocks noGrp="1"/>
          </p:cNvSpPr>
          <p:nvPr>
            <p:ph type="title"/>
          </p:nvPr>
        </p:nvSpPr>
        <p:spPr/>
        <p:txBody>
          <a:bodyPr/>
          <a:lstStyle/>
          <a:p>
            <a:r>
              <a:rPr lang="en-US" dirty="0"/>
              <a:t>Searching </a:t>
            </a:r>
            <a:r>
              <a:rPr lang="en-US" dirty="0" err="1"/>
              <a:t>ClinVar</a:t>
            </a:r>
            <a:r>
              <a:rPr lang="en-US" dirty="0"/>
              <a:t> for a region:</a:t>
            </a:r>
            <a:br>
              <a:rPr lang="en-US" dirty="0"/>
            </a:br>
            <a:r>
              <a:rPr lang="en-US" dirty="0"/>
              <a:t>Using the Variation Viewer</a:t>
            </a:r>
          </a:p>
        </p:txBody>
      </p:sp>
      <p:pic>
        <p:nvPicPr>
          <p:cNvPr id="4" name="Picture 3">
            <a:extLst>
              <a:ext uri="{FF2B5EF4-FFF2-40B4-BE49-F238E27FC236}">
                <a16:creationId xmlns:a16="http://schemas.microsoft.com/office/drawing/2014/main" id="{E2C8105C-450D-D140-B96A-5F87E4A71072}"/>
              </a:ext>
            </a:extLst>
          </p:cNvPr>
          <p:cNvPicPr>
            <a:picLocks noChangeAspect="1"/>
          </p:cNvPicPr>
          <p:nvPr/>
        </p:nvPicPr>
        <p:blipFill>
          <a:blip r:embed="rId2"/>
          <a:stretch>
            <a:fillRect/>
          </a:stretch>
        </p:blipFill>
        <p:spPr>
          <a:xfrm>
            <a:off x="0" y="2075738"/>
            <a:ext cx="12192000" cy="2706523"/>
          </a:xfrm>
          <a:prstGeom prst="rect">
            <a:avLst/>
          </a:prstGeom>
        </p:spPr>
      </p:pic>
    </p:spTree>
    <p:extLst>
      <p:ext uri="{BB962C8B-B14F-4D97-AF65-F5344CB8AC3E}">
        <p14:creationId xmlns:p14="http://schemas.microsoft.com/office/powerpoint/2010/main" val="981488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7CD5C-C4CE-A44E-9DE3-15D7E7682651}"/>
              </a:ext>
            </a:extLst>
          </p:cNvPr>
          <p:cNvSpPr>
            <a:spLocks noGrp="1"/>
          </p:cNvSpPr>
          <p:nvPr>
            <p:ph type="title"/>
          </p:nvPr>
        </p:nvSpPr>
        <p:spPr/>
        <p:txBody>
          <a:bodyPr/>
          <a:lstStyle/>
          <a:p>
            <a:r>
              <a:rPr lang="en-US" dirty="0"/>
              <a:t>This lecture</a:t>
            </a:r>
          </a:p>
        </p:txBody>
      </p:sp>
      <p:sp>
        <p:nvSpPr>
          <p:cNvPr id="3" name="Content Placeholder 2">
            <a:extLst>
              <a:ext uri="{FF2B5EF4-FFF2-40B4-BE49-F238E27FC236}">
                <a16:creationId xmlns:a16="http://schemas.microsoft.com/office/drawing/2014/main" id="{C46A5B4E-2145-584C-853F-9F42816860A8}"/>
              </a:ext>
            </a:extLst>
          </p:cNvPr>
          <p:cNvSpPr>
            <a:spLocks noGrp="1"/>
          </p:cNvSpPr>
          <p:nvPr>
            <p:ph idx="1"/>
          </p:nvPr>
        </p:nvSpPr>
        <p:spPr/>
        <p:txBody>
          <a:bodyPr/>
          <a:lstStyle/>
          <a:p>
            <a:r>
              <a:rPr lang="en-US" dirty="0"/>
              <a:t>More detailed discussion of variant “consequences”</a:t>
            </a:r>
          </a:p>
          <a:p>
            <a:pPr lvl="1"/>
            <a:r>
              <a:rPr lang="en-US" dirty="0"/>
              <a:t>Review of coding/genic variant terminology</a:t>
            </a:r>
          </a:p>
          <a:p>
            <a:pPr lvl="1"/>
            <a:r>
              <a:rPr lang="en-US" dirty="0"/>
              <a:t>Review of amino acid substitution</a:t>
            </a:r>
          </a:p>
          <a:p>
            <a:pPr lvl="1"/>
            <a:r>
              <a:rPr lang="en-US" dirty="0"/>
              <a:t>Meaning of SIFT/</a:t>
            </a:r>
            <a:r>
              <a:rPr lang="en-US" dirty="0" err="1"/>
              <a:t>PolyPhen</a:t>
            </a:r>
            <a:r>
              <a:rPr lang="en-US" dirty="0"/>
              <a:t>/CADD scores</a:t>
            </a:r>
          </a:p>
          <a:p>
            <a:pPr lvl="1"/>
            <a:r>
              <a:rPr lang="en-US" dirty="0"/>
              <a:t>“Clinical” phenotype associations</a:t>
            </a:r>
          </a:p>
          <a:p>
            <a:pPr lvl="2"/>
            <a:r>
              <a:rPr lang="en-US" dirty="0"/>
              <a:t>OMIM</a:t>
            </a:r>
          </a:p>
          <a:p>
            <a:pPr lvl="2"/>
            <a:r>
              <a:rPr lang="en-US" dirty="0" err="1"/>
              <a:t>ClinVar</a:t>
            </a:r>
            <a:r>
              <a:rPr lang="en-US" dirty="0"/>
              <a:t> (/</a:t>
            </a:r>
            <a:r>
              <a:rPr lang="en-US" dirty="0" err="1"/>
              <a:t>ClinGen</a:t>
            </a:r>
            <a:r>
              <a:rPr lang="en-US" dirty="0"/>
              <a:t>)</a:t>
            </a:r>
          </a:p>
          <a:p>
            <a:pPr lvl="2"/>
            <a:r>
              <a:rPr lang="en-US" dirty="0"/>
              <a:t>Using VEP, variation browser, and UCSC Genome Browser to query these</a:t>
            </a:r>
          </a:p>
          <a:p>
            <a:r>
              <a:rPr lang="en-US" dirty="0"/>
              <a:t>“High-throughput” annotation with ANNOVAR</a:t>
            </a:r>
          </a:p>
          <a:p>
            <a:r>
              <a:rPr lang="en-US" dirty="0"/>
              <a:t>“Interpretation” of annotations/evidence</a:t>
            </a:r>
          </a:p>
        </p:txBody>
      </p:sp>
    </p:spTree>
    <p:extLst>
      <p:ext uri="{BB962C8B-B14F-4D97-AF65-F5344CB8AC3E}">
        <p14:creationId xmlns:p14="http://schemas.microsoft.com/office/powerpoint/2010/main" val="2884848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275D-E55E-EC4C-8611-F9DBB1D100C6}"/>
              </a:ext>
            </a:extLst>
          </p:cNvPr>
          <p:cNvSpPr>
            <a:spLocks noGrp="1"/>
          </p:cNvSpPr>
          <p:nvPr>
            <p:ph type="title"/>
          </p:nvPr>
        </p:nvSpPr>
        <p:spPr/>
        <p:txBody>
          <a:bodyPr/>
          <a:lstStyle/>
          <a:p>
            <a:r>
              <a:rPr lang="en-US" dirty="0"/>
              <a:t>Variation Viewer</a:t>
            </a:r>
          </a:p>
        </p:txBody>
      </p:sp>
      <p:pic>
        <p:nvPicPr>
          <p:cNvPr id="4" name="Content Placeholder 3">
            <a:extLst>
              <a:ext uri="{FF2B5EF4-FFF2-40B4-BE49-F238E27FC236}">
                <a16:creationId xmlns:a16="http://schemas.microsoft.com/office/drawing/2014/main" id="{4D53BD8D-75D4-DE42-8825-8AD0E81EFA5A}"/>
              </a:ext>
            </a:extLst>
          </p:cNvPr>
          <p:cNvPicPr>
            <a:picLocks noGrp="1" noChangeAspect="1"/>
          </p:cNvPicPr>
          <p:nvPr>
            <p:ph idx="1"/>
          </p:nvPr>
        </p:nvPicPr>
        <p:blipFill>
          <a:blip r:embed="rId3"/>
          <a:stretch>
            <a:fillRect/>
          </a:stretch>
        </p:blipFill>
        <p:spPr>
          <a:xfrm>
            <a:off x="2725177" y="1690688"/>
            <a:ext cx="9082510" cy="4351338"/>
          </a:xfrm>
          <a:prstGeom prst="rect">
            <a:avLst/>
          </a:prstGeom>
        </p:spPr>
      </p:pic>
      <p:sp>
        <p:nvSpPr>
          <p:cNvPr id="5" name="Left Brace 4">
            <a:extLst>
              <a:ext uri="{FF2B5EF4-FFF2-40B4-BE49-F238E27FC236}">
                <a16:creationId xmlns:a16="http://schemas.microsoft.com/office/drawing/2014/main" id="{70CBAD4A-A124-5244-8E07-EDC2D8A269D8}"/>
              </a:ext>
            </a:extLst>
          </p:cNvPr>
          <p:cNvSpPr/>
          <p:nvPr/>
        </p:nvSpPr>
        <p:spPr>
          <a:xfrm rot="5400000">
            <a:off x="5710333" y="2473549"/>
            <a:ext cx="308038" cy="2218944"/>
          </a:xfrm>
          <a:prstGeom prst="leftBrace">
            <a:avLst>
              <a:gd name="adj1" fmla="val 8333"/>
              <a:gd name="adj2" fmla="val 50549"/>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F291BCE6-741F-FB4D-9632-8E84501769B3}"/>
              </a:ext>
            </a:extLst>
          </p:cNvPr>
          <p:cNvSpPr/>
          <p:nvPr/>
        </p:nvSpPr>
        <p:spPr>
          <a:xfrm>
            <a:off x="5108792" y="3275244"/>
            <a:ext cx="1511119" cy="307777"/>
          </a:xfrm>
          <a:prstGeom prst="rect">
            <a:avLst/>
          </a:prstGeom>
        </p:spPr>
        <p:txBody>
          <a:bodyPr wrap="none">
            <a:spAutoFit/>
          </a:bodyPr>
          <a:lstStyle/>
          <a:p>
            <a:r>
              <a:rPr lang="en-US" sz="1400" dirty="0">
                <a:solidFill>
                  <a:srgbClr val="FF0000"/>
                </a:solidFill>
              </a:rPr>
              <a:t>Variants in </a:t>
            </a:r>
            <a:r>
              <a:rPr lang="en-US" sz="1400" dirty="0" err="1">
                <a:solidFill>
                  <a:srgbClr val="FF0000"/>
                </a:solidFill>
              </a:rPr>
              <a:t>ClinVar</a:t>
            </a:r>
            <a:endParaRPr lang="en-US" sz="1400" dirty="0">
              <a:solidFill>
                <a:srgbClr val="FF0000"/>
              </a:solidFill>
            </a:endParaRPr>
          </a:p>
        </p:txBody>
      </p:sp>
      <p:sp>
        <p:nvSpPr>
          <p:cNvPr id="7" name="Rectangle 6">
            <a:extLst>
              <a:ext uri="{FF2B5EF4-FFF2-40B4-BE49-F238E27FC236}">
                <a16:creationId xmlns:a16="http://schemas.microsoft.com/office/drawing/2014/main" id="{6DE708CF-2579-074A-8EB2-D7303D632AA7}"/>
              </a:ext>
            </a:extLst>
          </p:cNvPr>
          <p:cNvSpPr/>
          <p:nvPr/>
        </p:nvSpPr>
        <p:spPr>
          <a:xfrm>
            <a:off x="1206107" y="2252067"/>
            <a:ext cx="1519070" cy="307777"/>
          </a:xfrm>
          <a:prstGeom prst="rect">
            <a:avLst/>
          </a:prstGeom>
        </p:spPr>
        <p:txBody>
          <a:bodyPr wrap="none">
            <a:spAutoFit/>
          </a:bodyPr>
          <a:lstStyle/>
          <a:p>
            <a:r>
              <a:rPr lang="en-US" sz="1400" dirty="0"/>
              <a:t>Search: </a:t>
            </a:r>
            <a:r>
              <a:rPr lang="en-US" sz="1400" i="1" dirty="0"/>
              <a:t>ZEB2</a:t>
            </a:r>
            <a:r>
              <a:rPr lang="en-US" sz="1400" dirty="0"/>
              <a:t> gene</a:t>
            </a:r>
          </a:p>
        </p:txBody>
      </p:sp>
    </p:spTree>
    <p:extLst>
      <p:ext uri="{BB962C8B-B14F-4D97-AF65-F5344CB8AC3E}">
        <p14:creationId xmlns:p14="http://schemas.microsoft.com/office/powerpoint/2010/main" val="612791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772B-26FD-E143-AB22-DBEC1545588F}"/>
              </a:ext>
            </a:extLst>
          </p:cNvPr>
          <p:cNvSpPr>
            <a:spLocks noGrp="1"/>
          </p:cNvSpPr>
          <p:nvPr>
            <p:ph type="title"/>
          </p:nvPr>
        </p:nvSpPr>
        <p:spPr/>
        <p:txBody>
          <a:bodyPr/>
          <a:lstStyle/>
          <a:p>
            <a:r>
              <a:rPr lang="en-US" dirty="0"/>
              <a:t>Variation Viewer</a:t>
            </a:r>
          </a:p>
        </p:txBody>
      </p:sp>
      <p:pic>
        <p:nvPicPr>
          <p:cNvPr id="4" name="Content Placeholder 3">
            <a:extLst>
              <a:ext uri="{FF2B5EF4-FFF2-40B4-BE49-F238E27FC236}">
                <a16:creationId xmlns:a16="http://schemas.microsoft.com/office/drawing/2014/main" id="{E8007C7F-263A-754F-A720-A1C8CDC71DB0}"/>
              </a:ext>
            </a:extLst>
          </p:cNvPr>
          <p:cNvPicPr>
            <a:picLocks noGrp="1" noChangeAspect="1"/>
          </p:cNvPicPr>
          <p:nvPr>
            <p:ph idx="1"/>
          </p:nvPr>
        </p:nvPicPr>
        <p:blipFill>
          <a:blip r:embed="rId3"/>
          <a:stretch>
            <a:fillRect/>
          </a:stretch>
        </p:blipFill>
        <p:spPr>
          <a:xfrm>
            <a:off x="1624004" y="1848929"/>
            <a:ext cx="9334136" cy="4351338"/>
          </a:xfrm>
          <a:prstGeom prst="rect">
            <a:avLst/>
          </a:prstGeom>
        </p:spPr>
      </p:pic>
      <p:sp>
        <p:nvSpPr>
          <p:cNvPr id="5" name="Rectangle 4">
            <a:extLst>
              <a:ext uri="{FF2B5EF4-FFF2-40B4-BE49-F238E27FC236}">
                <a16:creationId xmlns:a16="http://schemas.microsoft.com/office/drawing/2014/main" id="{7624AF93-AC5A-D145-BCD3-5B19019176C2}"/>
              </a:ext>
            </a:extLst>
          </p:cNvPr>
          <p:cNvSpPr/>
          <p:nvPr/>
        </p:nvSpPr>
        <p:spPr>
          <a:xfrm>
            <a:off x="0" y="2400287"/>
            <a:ext cx="1519070" cy="307777"/>
          </a:xfrm>
          <a:prstGeom prst="rect">
            <a:avLst/>
          </a:prstGeom>
        </p:spPr>
        <p:txBody>
          <a:bodyPr wrap="none">
            <a:spAutoFit/>
          </a:bodyPr>
          <a:lstStyle/>
          <a:p>
            <a:r>
              <a:rPr lang="en-US" sz="1400" dirty="0"/>
              <a:t>Search: </a:t>
            </a:r>
            <a:r>
              <a:rPr lang="en-US" sz="1400" i="1" dirty="0"/>
              <a:t>ZEB2</a:t>
            </a:r>
            <a:r>
              <a:rPr lang="en-US" sz="1400" dirty="0"/>
              <a:t> gene</a:t>
            </a:r>
          </a:p>
        </p:txBody>
      </p:sp>
      <p:sp>
        <p:nvSpPr>
          <p:cNvPr id="9" name="Left Brace 8">
            <a:extLst>
              <a:ext uri="{FF2B5EF4-FFF2-40B4-BE49-F238E27FC236}">
                <a16:creationId xmlns:a16="http://schemas.microsoft.com/office/drawing/2014/main" id="{0177D65C-66C8-EC43-AB72-64BB7992045F}"/>
              </a:ext>
            </a:extLst>
          </p:cNvPr>
          <p:cNvSpPr/>
          <p:nvPr/>
        </p:nvSpPr>
        <p:spPr>
          <a:xfrm>
            <a:off x="2572511" y="5193792"/>
            <a:ext cx="365761" cy="906350"/>
          </a:xfrm>
          <a:prstGeom prst="leftBrace">
            <a:avLst>
              <a:gd name="adj1" fmla="val 8333"/>
              <a:gd name="adj2" fmla="val 50549"/>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502F63B8-F745-0B46-A3E3-081C4FEB21DC}"/>
              </a:ext>
            </a:extLst>
          </p:cNvPr>
          <p:cNvSpPr/>
          <p:nvPr/>
        </p:nvSpPr>
        <p:spPr>
          <a:xfrm>
            <a:off x="1670148" y="4992559"/>
            <a:ext cx="1023037" cy="1169551"/>
          </a:xfrm>
          <a:prstGeom prst="rect">
            <a:avLst/>
          </a:prstGeom>
        </p:spPr>
        <p:txBody>
          <a:bodyPr wrap="none">
            <a:spAutoFit/>
          </a:bodyPr>
          <a:lstStyle/>
          <a:p>
            <a:r>
              <a:rPr lang="en-US" sz="1400" dirty="0">
                <a:solidFill>
                  <a:srgbClr val="FF0000"/>
                </a:solidFill>
              </a:rPr>
              <a:t>Structural</a:t>
            </a:r>
            <a:br>
              <a:rPr lang="en-US" sz="1400" dirty="0">
                <a:solidFill>
                  <a:srgbClr val="FF0000"/>
                </a:solidFill>
              </a:rPr>
            </a:br>
            <a:r>
              <a:rPr lang="en-US" sz="1400" dirty="0">
                <a:solidFill>
                  <a:srgbClr val="FF0000"/>
                </a:solidFill>
              </a:rPr>
              <a:t>variation</a:t>
            </a:r>
            <a:br>
              <a:rPr lang="en-US" sz="1400" dirty="0">
                <a:solidFill>
                  <a:srgbClr val="FF0000"/>
                </a:solidFill>
              </a:rPr>
            </a:br>
            <a:r>
              <a:rPr lang="en-US" sz="1400" dirty="0">
                <a:solidFill>
                  <a:srgbClr val="FF0000"/>
                </a:solidFill>
              </a:rPr>
              <a:t>in </a:t>
            </a:r>
            <a:r>
              <a:rPr lang="en-US" sz="1400" dirty="0" err="1">
                <a:solidFill>
                  <a:srgbClr val="FF0000"/>
                </a:solidFill>
              </a:rPr>
              <a:t>ClinVar</a:t>
            </a:r>
            <a:br>
              <a:rPr lang="en-US" sz="1400" dirty="0">
                <a:solidFill>
                  <a:srgbClr val="FF0000"/>
                </a:solidFill>
              </a:rPr>
            </a:br>
            <a:r>
              <a:rPr lang="en-US" sz="1400" dirty="0">
                <a:solidFill>
                  <a:srgbClr val="FF0000"/>
                </a:solidFill>
              </a:rPr>
              <a:t>(blue=dup.,</a:t>
            </a:r>
            <a:br>
              <a:rPr lang="en-US" sz="1400" dirty="0">
                <a:solidFill>
                  <a:srgbClr val="FF0000"/>
                </a:solidFill>
              </a:rPr>
            </a:br>
            <a:r>
              <a:rPr lang="en-US" sz="1400" dirty="0">
                <a:solidFill>
                  <a:srgbClr val="FF0000"/>
                </a:solidFill>
              </a:rPr>
              <a:t>red=del.)</a:t>
            </a:r>
          </a:p>
        </p:txBody>
      </p:sp>
      <p:cxnSp>
        <p:nvCxnSpPr>
          <p:cNvPr id="11" name="Straight Arrow Connector 10">
            <a:extLst>
              <a:ext uri="{FF2B5EF4-FFF2-40B4-BE49-F238E27FC236}">
                <a16:creationId xmlns:a16="http://schemas.microsoft.com/office/drawing/2014/main" id="{79E13744-9712-7F47-BF07-4A1EB5D564B3}"/>
              </a:ext>
            </a:extLst>
          </p:cNvPr>
          <p:cNvCxnSpPr>
            <a:cxnSpLocks/>
          </p:cNvCxnSpPr>
          <p:nvPr/>
        </p:nvCxnSpPr>
        <p:spPr>
          <a:xfrm flipV="1">
            <a:off x="840668" y="2231582"/>
            <a:ext cx="786384" cy="1538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266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4B7C6-FD42-4A41-81E3-BE790CA1A6B1}"/>
              </a:ext>
            </a:extLst>
          </p:cNvPr>
          <p:cNvSpPr>
            <a:spLocks noGrp="1"/>
          </p:cNvSpPr>
          <p:nvPr>
            <p:ph type="title"/>
          </p:nvPr>
        </p:nvSpPr>
        <p:spPr/>
        <p:txBody>
          <a:bodyPr/>
          <a:lstStyle/>
          <a:p>
            <a:r>
              <a:rPr lang="en-US" dirty="0"/>
              <a:t>Variation Viewer</a:t>
            </a:r>
          </a:p>
        </p:txBody>
      </p:sp>
      <p:pic>
        <p:nvPicPr>
          <p:cNvPr id="4" name="Content Placeholder 3">
            <a:extLst>
              <a:ext uri="{FF2B5EF4-FFF2-40B4-BE49-F238E27FC236}">
                <a16:creationId xmlns:a16="http://schemas.microsoft.com/office/drawing/2014/main" id="{2CB7F7CC-76AF-B943-9152-651FAA099CF0}"/>
              </a:ext>
            </a:extLst>
          </p:cNvPr>
          <p:cNvPicPr>
            <a:picLocks noGrp="1" noChangeAspect="1"/>
          </p:cNvPicPr>
          <p:nvPr>
            <p:ph idx="1"/>
          </p:nvPr>
        </p:nvPicPr>
        <p:blipFill>
          <a:blip r:embed="rId2"/>
          <a:stretch>
            <a:fillRect/>
          </a:stretch>
        </p:blipFill>
        <p:spPr>
          <a:xfrm>
            <a:off x="838200" y="2506429"/>
            <a:ext cx="10515600" cy="2989729"/>
          </a:xfrm>
          <a:prstGeom prst="rect">
            <a:avLst/>
          </a:prstGeom>
        </p:spPr>
      </p:pic>
      <p:sp>
        <p:nvSpPr>
          <p:cNvPr id="5" name="Left Brace 4">
            <a:extLst>
              <a:ext uri="{FF2B5EF4-FFF2-40B4-BE49-F238E27FC236}">
                <a16:creationId xmlns:a16="http://schemas.microsoft.com/office/drawing/2014/main" id="{98BC6F4C-E917-784D-900E-96CC9D4D6C63}"/>
              </a:ext>
            </a:extLst>
          </p:cNvPr>
          <p:cNvSpPr/>
          <p:nvPr/>
        </p:nvSpPr>
        <p:spPr>
          <a:xfrm rot="5400000">
            <a:off x="3101245" y="3260558"/>
            <a:ext cx="308038" cy="2218944"/>
          </a:xfrm>
          <a:prstGeom prst="leftBrace">
            <a:avLst>
              <a:gd name="adj1" fmla="val 8333"/>
              <a:gd name="adj2" fmla="val 50549"/>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FBD5BF2C-45B4-4F40-9267-42C4F9A9CF67}"/>
              </a:ext>
            </a:extLst>
          </p:cNvPr>
          <p:cNvSpPr/>
          <p:nvPr/>
        </p:nvSpPr>
        <p:spPr>
          <a:xfrm>
            <a:off x="2499704" y="4062253"/>
            <a:ext cx="1511119" cy="307777"/>
          </a:xfrm>
          <a:prstGeom prst="rect">
            <a:avLst/>
          </a:prstGeom>
        </p:spPr>
        <p:txBody>
          <a:bodyPr wrap="none">
            <a:spAutoFit/>
          </a:bodyPr>
          <a:lstStyle/>
          <a:p>
            <a:r>
              <a:rPr lang="en-US" sz="1400" dirty="0">
                <a:solidFill>
                  <a:srgbClr val="FF0000"/>
                </a:solidFill>
              </a:rPr>
              <a:t>Variants in </a:t>
            </a:r>
            <a:r>
              <a:rPr lang="en-US" sz="1400" dirty="0" err="1">
                <a:solidFill>
                  <a:srgbClr val="FF0000"/>
                </a:solidFill>
              </a:rPr>
              <a:t>ClinVar</a:t>
            </a:r>
            <a:endParaRPr lang="en-US" sz="1400" dirty="0">
              <a:solidFill>
                <a:srgbClr val="FF0000"/>
              </a:solidFill>
            </a:endParaRPr>
          </a:p>
        </p:txBody>
      </p:sp>
      <p:cxnSp>
        <p:nvCxnSpPr>
          <p:cNvPr id="7" name="Straight Arrow Connector 6">
            <a:extLst>
              <a:ext uri="{FF2B5EF4-FFF2-40B4-BE49-F238E27FC236}">
                <a16:creationId xmlns:a16="http://schemas.microsoft.com/office/drawing/2014/main" id="{AF24696B-D1EE-294E-9698-C51713DA8719}"/>
              </a:ext>
            </a:extLst>
          </p:cNvPr>
          <p:cNvCxnSpPr>
            <a:cxnSpLocks/>
          </p:cNvCxnSpPr>
          <p:nvPr/>
        </p:nvCxnSpPr>
        <p:spPr>
          <a:xfrm flipH="1">
            <a:off x="4096512" y="1975104"/>
            <a:ext cx="1060704" cy="11094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8F8D2DF-A32F-E849-A00A-09F6F73DF3E0}"/>
              </a:ext>
            </a:extLst>
          </p:cNvPr>
          <p:cNvCxnSpPr>
            <a:cxnSpLocks/>
          </p:cNvCxnSpPr>
          <p:nvPr/>
        </p:nvCxnSpPr>
        <p:spPr>
          <a:xfrm>
            <a:off x="2499704" y="2222013"/>
            <a:ext cx="536104" cy="1165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40EC53-1118-E841-B920-11D042BE2276}"/>
              </a:ext>
            </a:extLst>
          </p:cNvPr>
          <p:cNvCxnSpPr>
            <a:cxnSpLocks/>
          </p:cNvCxnSpPr>
          <p:nvPr/>
        </p:nvCxnSpPr>
        <p:spPr>
          <a:xfrm>
            <a:off x="3352800" y="1799503"/>
            <a:ext cx="176784" cy="15428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137A82B-4FB7-B347-B386-7A9611B4BFE9}"/>
              </a:ext>
            </a:extLst>
          </p:cNvPr>
          <p:cNvSpPr/>
          <p:nvPr/>
        </p:nvSpPr>
        <p:spPr>
          <a:xfrm>
            <a:off x="1449133" y="1901904"/>
            <a:ext cx="1089529" cy="307777"/>
          </a:xfrm>
          <a:prstGeom prst="rect">
            <a:avLst/>
          </a:prstGeom>
        </p:spPr>
        <p:txBody>
          <a:bodyPr wrap="none">
            <a:spAutoFit/>
          </a:bodyPr>
          <a:lstStyle/>
          <a:p>
            <a:r>
              <a:rPr lang="en-US" sz="1400" dirty="0"/>
              <a:t>Zoom in/out</a:t>
            </a:r>
          </a:p>
        </p:txBody>
      </p:sp>
      <p:sp>
        <p:nvSpPr>
          <p:cNvPr id="16" name="Rectangle 15">
            <a:extLst>
              <a:ext uri="{FF2B5EF4-FFF2-40B4-BE49-F238E27FC236}">
                <a16:creationId xmlns:a16="http://schemas.microsoft.com/office/drawing/2014/main" id="{4896543F-27A7-814C-BBC1-D8A655EFE045}"/>
              </a:ext>
            </a:extLst>
          </p:cNvPr>
          <p:cNvSpPr/>
          <p:nvPr/>
        </p:nvSpPr>
        <p:spPr>
          <a:xfrm>
            <a:off x="2617993" y="1346003"/>
            <a:ext cx="1600246" cy="523220"/>
          </a:xfrm>
          <a:prstGeom prst="rect">
            <a:avLst/>
          </a:prstGeom>
        </p:spPr>
        <p:txBody>
          <a:bodyPr wrap="none">
            <a:spAutoFit/>
          </a:bodyPr>
          <a:lstStyle/>
          <a:p>
            <a:r>
              <a:rPr lang="en-US" sz="1400" dirty="0"/>
              <a:t>Zoom in all the way</a:t>
            </a:r>
            <a:br>
              <a:rPr lang="en-US" sz="1400" dirty="0"/>
            </a:br>
            <a:r>
              <a:rPr lang="en-US" sz="1400" dirty="0"/>
              <a:t>to base-pair level</a:t>
            </a:r>
          </a:p>
        </p:txBody>
      </p:sp>
      <p:sp>
        <p:nvSpPr>
          <p:cNvPr id="17" name="Rectangle 16">
            <a:extLst>
              <a:ext uri="{FF2B5EF4-FFF2-40B4-BE49-F238E27FC236}">
                <a16:creationId xmlns:a16="http://schemas.microsoft.com/office/drawing/2014/main" id="{872708CD-B27D-D141-8FE2-41F9F578B46D}"/>
              </a:ext>
            </a:extLst>
          </p:cNvPr>
          <p:cNvSpPr/>
          <p:nvPr/>
        </p:nvSpPr>
        <p:spPr>
          <a:xfrm>
            <a:off x="4953046" y="1493947"/>
            <a:ext cx="1536959" cy="523220"/>
          </a:xfrm>
          <a:prstGeom prst="rect">
            <a:avLst/>
          </a:prstGeom>
        </p:spPr>
        <p:txBody>
          <a:bodyPr wrap="none">
            <a:spAutoFit/>
          </a:bodyPr>
          <a:lstStyle/>
          <a:p>
            <a:r>
              <a:rPr lang="en-US" sz="1400" dirty="0"/>
              <a:t>Zoom into an exon</a:t>
            </a:r>
            <a:br>
              <a:rPr lang="en-US" sz="1400" dirty="0"/>
            </a:br>
            <a:r>
              <a:rPr lang="en-US" sz="1400" dirty="0"/>
              <a:t>of your choice</a:t>
            </a:r>
          </a:p>
        </p:txBody>
      </p:sp>
      <p:cxnSp>
        <p:nvCxnSpPr>
          <p:cNvPr id="18" name="Straight Arrow Connector 17">
            <a:extLst>
              <a:ext uri="{FF2B5EF4-FFF2-40B4-BE49-F238E27FC236}">
                <a16:creationId xmlns:a16="http://schemas.microsoft.com/office/drawing/2014/main" id="{0B21B7D7-EC6B-F74F-989E-2C036EFCA0A0}"/>
              </a:ext>
            </a:extLst>
          </p:cNvPr>
          <p:cNvCxnSpPr>
            <a:cxnSpLocks/>
          </p:cNvCxnSpPr>
          <p:nvPr/>
        </p:nvCxnSpPr>
        <p:spPr>
          <a:xfrm>
            <a:off x="9305955" y="2141324"/>
            <a:ext cx="536104" cy="1165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5BDBD0-4399-E541-89EF-E8B20E4C98B2}"/>
              </a:ext>
            </a:extLst>
          </p:cNvPr>
          <p:cNvSpPr/>
          <p:nvPr/>
        </p:nvSpPr>
        <p:spPr>
          <a:xfrm>
            <a:off x="8634263" y="1800133"/>
            <a:ext cx="939744" cy="307777"/>
          </a:xfrm>
          <a:prstGeom prst="rect">
            <a:avLst/>
          </a:prstGeom>
        </p:spPr>
        <p:txBody>
          <a:bodyPr wrap="none">
            <a:spAutoFit/>
          </a:bodyPr>
          <a:lstStyle/>
          <a:p>
            <a:r>
              <a:rPr lang="en-US" sz="1400" dirty="0"/>
              <a:t>Edit tracks</a:t>
            </a:r>
          </a:p>
        </p:txBody>
      </p:sp>
    </p:spTree>
    <p:extLst>
      <p:ext uri="{BB962C8B-B14F-4D97-AF65-F5344CB8AC3E}">
        <p14:creationId xmlns:p14="http://schemas.microsoft.com/office/powerpoint/2010/main" val="1890659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8AFEB-6ADC-9F44-BC4F-D5AFFADE43D3}"/>
              </a:ext>
            </a:extLst>
          </p:cNvPr>
          <p:cNvSpPr>
            <a:spLocks noGrp="1"/>
          </p:cNvSpPr>
          <p:nvPr>
            <p:ph type="title"/>
          </p:nvPr>
        </p:nvSpPr>
        <p:spPr/>
        <p:txBody>
          <a:bodyPr/>
          <a:lstStyle/>
          <a:p>
            <a:r>
              <a:rPr lang="en-US" dirty="0"/>
              <a:t>Variation Viewer</a:t>
            </a:r>
          </a:p>
        </p:txBody>
      </p:sp>
      <p:pic>
        <p:nvPicPr>
          <p:cNvPr id="4" name="Content Placeholder 3">
            <a:extLst>
              <a:ext uri="{FF2B5EF4-FFF2-40B4-BE49-F238E27FC236}">
                <a16:creationId xmlns:a16="http://schemas.microsoft.com/office/drawing/2014/main" id="{EA04E4EE-BD42-E846-9753-C00191F5A66F}"/>
              </a:ext>
            </a:extLst>
          </p:cNvPr>
          <p:cNvPicPr>
            <a:picLocks noGrp="1" noChangeAspect="1"/>
          </p:cNvPicPr>
          <p:nvPr>
            <p:ph idx="1"/>
          </p:nvPr>
        </p:nvPicPr>
        <p:blipFill>
          <a:blip r:embed="rId3"/>
          <a:stretch>
            <a:fillRect/>
          </a:stretch>
        </p:blipFill>
        <p:spPr>
          <a:xfrm>
            <a:off x="1451577" y="2397569"/>
            <a:ext cx="9118158" cy="4351338"/>
          </a:xfrm>
          <a:prstGeom prst="rect">
            <a:avLst/>
          </a:prstGeom>
        </p:spPr>
      </p:pic>
      <p:sp>
        <p:nvSpPr>
          <p:cNvPr id="5" name="Content Placeholder 2">
            <a:extLst>
              <a:ext uri="{FF2B5EF4-FFF2-40B4-BE49-F238E27FC236}">
                <a16:creationId xmlns:a16="http://schemas.microsoft.com/office/drawing/2014/main" id="{61E167D0-424F-F744-B920-9D1A392C864E}"/>
              </a:ext>
            </a:extLst>
          </p:cNvPr>
          <p:cNvSpPr txBox="1">
            <a:spLocks/>
          </p:cNvSpPr>
          <p:nvPr/>
        </p:nvSpPr>
        <p:spPr>
          <a:xfrm>
            <a:off x="838200" y="14354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Below the viewer window is a table of all the </a:t>
            </a:r>
            <a:r>
              <a:rPr lang="en-US" dirty="0" err="1"/>
              <a:t>ClinVar</a:t>
            </a:r>
            <a:r>
              <a:rPr lang="en-US" dirty="0"/>
              <a:t> variants currently in the window. The table updates automatically as the window moves.</a:t>
            </a:r>
          </a:p>
        </p:txBody>
      </p:sp>
    </p:spTree>
    <p:extLst>
      <p:ext uri="{BB962C8B-B14F-4D97-AF65-F5344CB8AC3E}">
        <p14:creationId xmlns:p14="http://schemas.microsoft.com/office/powerpoint/2010/main" val="4218510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0192-0B26-E941-80BA-E5EEFEDDAFBC}"/>
              </a:ext>
            </a:extLst>
          </p:cNvPr>
          <p:cNvSpPr>
            <a:spLocks noGrp="1"/>
          </p:cNvSpPr>
          <p:nvPr>
            <p:ph type="title"/>
          </p:nvPr>
        </p:nvSpPr>
        <p:spPr/>
        <p:txBody>
          <a:bodyPr/>
          <a:lstStyle/>
          <a:p>
            <a:r>
              <a:rPr lang="en-US" dirty="0"/>
              <a:t>Searching </a:t>
            </a:r>
            <a:r>
              <a:rPr lang="en-US" dirty="0" err="1"/>
              <a:t>ClinVar</a:t>
            </a:r>
            <a:r>
              <a:rPr lang="en-US" dirty="0"/>
              <a:t> for traits</a:t>
            </a:r>
          </a:p>
        </p:txBody>
      </p:sp>
      <p:sp>
        <p:nvSpPr>
          <p:cNvPr id="3" name="Content Placeholder 2">
            <a:extLst>
              <a:ext uri="{FF2B5EF4-FFF2-40B4-BE49-F238E27FC236}">
                <a16:creationId xmlns:a16="http://schemas.microsoft.com/office/drawing/2014/main" id="{9D37F58D-A1B1-FD4C-B34D-6B1BC51830E0}"/>
              </a:ext>
            </a:extLst>
          </p:cNvPr>
          <p:cNvSpPr>
            <a:spLocks noGrp="1"/>
          </p:cNvSpPr>
          <p:nvPr>
            <p:ph idx="1"/>
          </p:nvPr>
        </p:nvSpPr>
        <p:spPr>
          <a:xfrm>
            <a:off x="838200" y="1435481"/>
            <a:ext cx="10515600" cy="4351338"/>
          </a:xfrm>
        </p:spPr>
        <p:txBody>
          <a:bodyPr/>
          <a:lstStyle/>
          <a:p>
            <a:pPr marL="0" indent="0">
              <a:buNone/>
            </a:pPr>
            <a:r>
              <a:rPr lang="en-US" dirty="0"/>
              <a:t>I searched “cystic fibrosis.”</a:t>
            </a:r>
            <a:br>
              <a:rPr lang="en-US" dirty="0"/>
            </a:br>
            <a:r>
              <a:rPr lang="en-US" dirty="0"/>
              <a:t>Note that CF isn’t mentioned in the Condition(s).</a:t>
            </a:r>
          </a:p>
          <a:p>
            <a:pPr marL="0" indent="0">
              <a:buNone/>
            </a:pPr>
            <a:r>
              <a:rPr lang="en-US" dirty="0"/>
              <a:t>Your search term may show up somewhere in the individual variants’ entries.</a:t>
            </a:r>
          </a:p>
        </p:txBody>
      </p:sp>
      <p:pic>
        <p:nvPicPr>
          <p:cNvPr id="4" name="Picture 3">
            <a:extLst>
              <a:ext uri="{FF2B5EF4-FFF2-40B4-BE49-F238E27FC236}">
                <a16:creationId xmlns:a16="http://schemas.microsoft.com/office/drawing/2014/main" id="{503B6BFA-BD03-614C-9102-99C5A51B73AA}"/>
              </a:ext>
            </a:extLst>
          </p:cNvPr>
          <p:cNvPicPr>
            <a:picLocks noChangeAspect="1"/>
          </p:cNvPicPr>
          <p:nvPr/>
        </p:nvPicPr>
        <p:blipFill>
          <a:blip r:embed="rId2"/>
          <a:stretch>
            <a:fillRect/>
          </a:stretch>
        </p:blipFill>
        <p:spPr>
          <a:xfrm>
            <a:off x="1511808" y="3429000"/>
            <a:ext cx="7936992" cy="2941180"/>
          </a:xfrm>
          <a:prstGeom prst="rect">
            <a:avLst/>
          </a:prstGeom>
        </p:spPr>
      </p:pic>
    </p:spTree>
    <p:extLst>
      <p:ext uri="{BB962C8B-B14F-4D97-AF65-F5344CB8AC3E}">
        <p14:creationId xmlns:p14="http://schemas.microsoft.com/office/powerpoint/2010/main" val="3439568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C9A3-3695-2B40-A2DB-46AE167ED7C4}"/>
              </a:ext>
            </a:extLst>
          </p:cNvPr>
          <p:cNvSpPr>
            <a:spLocks noGrp="1"/>
          </p:cNvSpPr>
          <p:nvPr>
            <p:ph type="title"/>
          </p:nvPr>
        </p:nvSpPr>
        <p:spPr/>
        <p:txBody>
          <a:bodyPr/>
          <a:lstStyle/>
          <a:p>
            <a:r>
              <a:rPr lang="en-US" dirty="0" err="1"/>
              <a:t>ClinVar</a:t>
            </a:r>
            <a:r>
              <a:rPr lang="en-US" dirty="0"/>
              <a:t> track in UCSC Genome Browser</a:t>
            </a:r>
          </a:p>
        </p:txBody>
      </p:sp>
      <p:pic>
        <p:nvPicPr>
          <p:cNvPr id="4" name="Content Placeholder 3">
            <a:extLst>
              <a:ext uri="{FF2B5EF4-FFF2-40B4-BE49-F238E27FC236}">
                <a16:creationId xmlns:a16="http://schemas.microsoft.com/office/drawing/2014/main" id="{ABD80AEF-4C94-414E-9E54-D76B20477637}"/>
              </a:ext>
            </a:extLst>
          </p:cNvPr>
          <p:cNvPicPr>
            <a:picLocks noGrp="1" noChangeAspect="1"/>
          </p:cNvPicPr>
          <p:nvPr>
            <p:ph idx="1"/>
          </p:nvPr>
        </p:nvPicPr>
        <p:blipFill>
          <a:blip r:embed="rId2"/>
          <a:stretch>
            <a:fillRect/>
          </a:stretch>
        </p:blipFill>
        <p:spPr>
          <a:xfrm>
            <a:off x="119111" y="1916112"/>
            <a:ext cx="2273329" cy="4351338"/>
          </a:xfrm>
          <a:prstGeom prst="rect">
            <a:avLst/>
          </a:prstGeom>
        </p:spPr>
      </p:pic>
      <p:pic>
        <p:nvPicPr>
          <p:cNvPr id="5" name="Picture 4">
            <a:extLst>
              <a:ext uri="{FF2B5EF4-FFF2-40B4-BE49-F238E27FC236}">
                <a16:creationId xmlns:a16="http://schemas.microsoft.com/office/drawing/2014/main" id="{48D171CA-7535-6F46-80F5-3022497F374B}"/>
              </a:ext>
            </a:extLst>
          </p:cNvPr>
          <p:cNvPicPr>
            <a:picLocks noChangeAspect="1"/>
          </p:cNvPicPr>
          <p:nvPr/>
        </p:nvPicPr>
        <p:blipFill>
          <a:blip r:embed="rId3"/>
          <a:stretch>
            <a:fillRect/>
          </a:stretch>
        </p:blipFill>
        <p:spPr>
          <a:xfrm>
            <a:off x="2733816" y="1607647"/>
            <a:ext cx="9463344" cy="4885228"/>
          </a:xfrm>
          <a:prstGeom prst="rect">
            <a:avLst/>
          </a:prstGeom>
        </p:spPr>
      </p:pic>
      <p:sp>
        <p:nvSpPr>
          <p:cNvPr id="6" name="Frame 5">
            <a:extLst>
              <a:ext uri="{FF2B5EF4-FFF2-40B4-BE49-F238E27FC236}">
                <a16:creationId xmlns:a16="http://schemas.microsoft.com/office/drawing/2014/main" id="{E71BE831-E3D0-6145-A096-45FBD06B5762}"/>
              </a:ext>
            </a:extLst>
          </p:cNvPr>
          <p:cNvSpPr/>
          <p:nvPr/>
        </p:nvSpPr>
        <p:spPr>
          <a:xfrm>
            <a:off x="119111" y="3633216"/>
            <a:ext cx="2273329" cy="1292352"/>
          </a:xfrm>
          <a:prstGeom prst="frame">
            <a:avLst>
              <a:gd name="adj1" fmla="val 206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45C83170-D7ED-034D-95F2-A48AFE324431}"/>
              </a:ext>
            </a:extLst>
          </p:cNvPr>
          <p:cNvSpPr/>
          <p:nvPr/>
        </p:nvSpPr>
        <p:spPr>
          <a:xfrm>
            <a:off x="2706144" y="1571070"/>
            <a:ext cx="9473664" cy="5000417"/>
          </a:xfrm>
          <a:prstGeom prst="frame">
            <a:avLst>
              <a:gd name="adj1" fmla="val 133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D8B63D16-D96B-5A4B-8CA7-4CA23BE66293}"/>
              </a:ext>
            </a:extLst>
          </p:cNvPr>
          <p:cNvCxnSpPr/>
          <p:nvPr/>
        </p:nvCxnSpPr>
        <p:spPr>
          <a:xfrm flipV="1">
            <a:off x="2392440" y="1607647"/>
            <a:ext cx="313704" cy="20255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708491-B035-3F45-AEC6-FEEA2B0FC18C}"/>
              </a:ext>
            </a:extLst>
          </p:cNvPr>
          <p:cNvCxnSpPr>
            <a:cxnSpLocks/>
          </p:cNvCxnSpPr>
          <p:nvPr/>
        </p:nvCxnSpPr>
        <p:spPr>
          <a:xfrm flipH="1" flipV="1">
            <a:off x="2392440" y="4925568"/>
            <a:ext cx="341376" cy="1645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580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C005-4A00-0941-9F7C-E4D9046AB48B}"/>
              </a:ext>
            </a:extLst>
          </p:cNvPr>
          <p:cNvSpPr>
            <a:spLocks noGrp="1"/>
          </p:cNvSpPr>
          <p:nvPr>
            <p:ph type="title"/>
          </p:nvPr>
        </p:nvSpPr>
        <p:spPr/>
        <p:txBody>
          <a:bodyPr/>
          <a:lstStyle/>
          <a:p>
            <a:r>
              <a:rPr lang="en-US" dirty="0" err="1"/>
              <a:t>ClinVar</a:t>
            </a:r>
            <a:r>
              <a:rPr lang="en-US" dirty="0"/>
              <a:t> tracks in UCSC Genome Browser</a:t>
            </a:r>
          </a:p>
        </p:txBody>
      </p:sp>
      <p:pic>
        <p:nvPicPr>
          <p:cNvPr id="4" name="Content Placeholder 3">
            <a:extLst>
              <a:ext uri="{FF2B5EF4-FFF2-40B4-BE49-F238E27FC236}">
                <a16:creationId xmlns:a16="http://schemas.microsoft.com/office/drawing/2014/main" id="{A4D5ACC1-9E62-E74F-B05C-D3152F8852F6}"/>
              </a:ext>
            </a:extLst>
          </p:cNvPr>
          <p:cNvPicPr>
            <a:picLocks noGrp="1" noChangeAspect="1"/>
          </p:cNvPicPr>
          <p:nvPr>
            <p:ph idx="1"/>
          </p:nvPr>
        </p:nvPicPr>
        <p:blipFill>
          <a:blip r:embed="rId2"/>
          <a:stretch>
            <a:fillRect/>
          </a:stretch>
        </p:blipFill>
        <p:spPr>
          <a:xfrm>
            <a:off x="6202604" y="2141537"/>
            <a:ext cx="5419495" cy="4351338"/>
          </a:xfrm>
          <a:prstGeom prst="rect">
            <a:avLst/>
          </a:prstGeom>
        </p:spPr>
      </p:pic>
      <p:sp>
        <p:nvSpPr>
          <p:cNvPr id="5" name="Content Placeholder 2">
            <a:extLst>
              <a:ext uri="{FF2B5EF4-FFF2-40B4-BE49-F238E27FC236}">
                <a16:creationId xmlns:a16="http://schemas.microsoft.com/office/drawing/2014/main" id="{78380B0B-B50F-334B-9C7F-9A5F6152EA35}"/>
              </a:ext>
            </a:extLst>
          </p:cNvPr>
          <p:cNvSpPr txBox="1">
            <a:spLocks/>
          </p:cNvSpPr>
          <p:nvPr/>
        </p:nvSpPr>
        <p:spPr>
          <a:xfrm>
            <a:off x="838200" y="14354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Here the short </a:t>
            </a:r>
            <a:r>
              <a:rPr lang="en-US" dirty="0" err="1"/>
              <a:t>ClinVar</a:t>
            </a:r>
            <a:r>
              <a:rPr lang="en-US" dirty="0"/>
              <a:t> variants are squished,</a:t>
            </a:r>
            <a:br>
              <a:rPr lang="en-US" dirty="0"/>
            </a:br>
            <a:r>
              <a:rPr lang="en-US" dirty="0"/>
              <a:t>and the structural variants are shown.</a:t>
            </a:r>
          </a:p>
          <a:p>
            <a:pPr marL="0" indent="0">
              <a:buFont typeface="Arial" panose="020B0604020202020204" pitchFamily="34" charset="0"/>
              <a:buNone/>
            </a:pPr>
            <a:r>
              <a:rPr lang="en-US" dirty="0"/>
              <a:t>The blue bars represent</a:t>
            </a:r>
            <a:br>
              <a:rPr lang="en-US" dirty="0"/>
            </a:br>
            <a:r>
              <a:rPr lang="en-US" dirty="0"/>
              <a:t>“pathogenic” gains in copy number.</a:t>
            </a:r>
          </a:p>
        </p:txBody>
      </p:sp>
    </p:spTree>
    <p:extLst>
      <p:ext uri="{BB962C8B-B14F-4D97-AF65-F5344CB8AC3E}">
        <p14:creationId xmlns:p14="http://schemas.microsoft.com/office/powerpoint/2010/main" val="3901212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5BFB-3E9C-204C-95F7-BCF972A1E433}"/>
              </a:ext>
            </a:extLst>
          </p:cNvPr>
          <p:cNvSpPr>
            <a:spLocks noGrp="1"/>
          </p:cNvSpPr>
          <p:nvPr>
            <p:ph type="title"/>
          </p:nvPr>
        </p:nvSpPr>
        <p:spPr/>
        <p:txBody>
          <a:bodyPr/>
          <a:lstStyle/>
          <a:p>
            <a:r>
              <a:rPr lang="en-US" dirty="0" err="1"/>
              <a:t>ClinVar</a:t>
            </a:r>
            <a:r>
              <a:rPr lang="en-US" dirty="0"/>
              <a:t> annotation in VEP</a:t>
            </a:r>
          </a:p>
        </p:txBody>
      </p:sp>
      <p:pic>
        <p:nvPicPr>
          <p:cNvPr id="8" name="Content Placeholder 7">
            <a:extLst>
              <a:ext uri="{FF2B5EF4-FFF2-40B4-BE49-F238E27FC236}">
                <a16:creationId xmlns:a16="http://schemas.microsoft.com/office/drawing/2014/main" id="{04DCA24E-F4B3-934F-9CEA-A4D19BE1FF44}"/>
              </a:ext>
            </a:extLst>
          </p:cNvPr>
          <p:cNvPicPr>
            <a:picLocks noGrp="1" noChangeAspect="1"/>
          </p:cNvPicPr>
          <p:nvPr>
            <p:ph idx="1"/>
          </p:nvPr>
        </p:nvPicPr>
        <p:blipFill>
          <a:blip r:embed="rId2"/>
          <a:stretch>
            <a:fillRect/>
          </a:stretch>
        </p:blipFill>
        <p:spPr>
          <a:xfrm>
            <a:off x="838200" y="2226978"/>
            <a:ext cx="10515600" cy="3548631"/>
          </a:xfrm>
          <a:prstGeom prst="rect">
            <a:avLst/>
          </a:prstGeom>
        </p:spPr>
      </p:pic>
      <p:sp>
        <p:nvSpPr>
          <p:cNvPr id="11" name="Oval 10">
            <a:extLst>
              <a:ext uri="{FF2B5EF4-FFF2-40B4-BE49-F238E27FC236}">
                <a16:creationId xmlns:a16="http://schemas.microsoft.com/office/drawing/2014/main" id="{747ECE04-35FD-C740-932A-9DB73211E3DD}"/>
              </a:ext>
            </a:extLst>
          </p:cNvPr>
          <p:cNvSpPr/>
          <p:nvPr/>
        </p:nvSpPr>
        <p:spPr>
          <a:xfrm>
            <a:off x="9549384" y="2828544"/>
            <a:ext cx="1804416" cy="2816352"/>
          </a:xfrm>
          <a:prstGeom prst="ellipse">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593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2173" y="848093"/>
            <a:ext cx="9499600" cy="1320800"/>
          </a:xfrm>
        </p:spPr>
        <p:txBody>
          <a:bodyPr>
            <a:normAutofit/>
          </a:bodyPr>
          <a:lstStyle/>
          <a:p>
            <a:r>
              <a:rPr lang="en-US" dirty="0"/>
              <a:t>OMIM- Online Mendelian Inheritance in Man</a:t>
            </a:r>
          </a:p>
        </p:txBody>
      </p:sp>
      <p:sp>
        <p:nvSpPr>
          <p:cNvPr id="3" name="Content Placeholder 2"/>
          <p:cNvSpPr>
            <a:spLocks noGrp="1"/>
          </p:cNvSpPr>
          <p:nvPr>
            <p:ph idx="1"/>
          </p:nvPr>
        </p:nvSpPr>
        <p:spPr>
          <a:xfrm>
            <a:off x="1424094" y="2411224"/>
            <a:ext cx="8596668" cy="4421109"/>
          </a:xfrm>
        </p:spPr>
        <p:txBody>
          <a:bodyPr>
            <a:normAutofit/>
          </a:bodyPr>
          <a:lstStyle/>
          <a:p>
            <a:r>
              <a:rPr lang="en-US" sz="2400" dirty="0">
                <a:hlinkClick r:id="rId3"/>
              </a:rPr>
              <a:t>https://www.ncbi.nlm.nih.gov/omim</a:t>
            </a:r>
            <a:r>
              <a:rPr lang="en-US" sz="2400" dirty="0"/>
              <a:t> (create bookmarks!)</a:t>
            </a:r>
          </a:p>
          <a:p>
            <a:r>
              <a:rPr lang="en-US" sz="2400" dirty="0"/>
              <a:t>Open access</a:t>
            </a:r>
          </a:p>
          <a:p>
            <a:r>
              <a:rPr lang="en-US" sz="2400" dirty="0"/>
              <a:t>Listings of genes associated with human disease or syndrome</a:t>
            </a:r>
          </a:p>
          <a:p>
            <a:r>
              <a:rPr lang="en-US" sz="2400" dirty="0"/>
              <a:t>Authored summaries of primary research articles</a:t>
            </a:r>
          </a:p>
        </p:txBody>
      </p:sp>
      <p:sp>
        <p:nvSpPr>
          <p:cNvPr id="4" name="Subtitle 2">
            <a:extLst>
              <a:ext uri="{FF2B5EF4-FFF2-40B4-BE49-F238E27FC236}">
                <a16:creationId xmlns:a16="http://schemas.microsoft.com/office/drawing/2014/main" id="{C9B1B4C5-9154-654F-A0CF-CC0A46939FF2}"/>
              </a:ext>
            </a:extLst>
          </p:cNvPr>
          <p:cNvSpPr txBox="1">
            <a:spLocks/>
          </p:cNvSpPr>
          <p:nvPr/>
        </p:nvSpPr>
        <p:spPr>
          <a:xfrm>
            <a:off x="0" y="5714990"/>
            <a:ext cx="7142922" cy="1293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p>
          <a:p>
            <a:pPr marL="0" indent="0">
              <a:buNone/>
            </a:pPr>
            <a:r>
              <a:rPr lang="en-US" sz="1200" dirty="0">
                <a:solidFill>
                  <a:srgbClr val="FF0000"/>
                </a:solidFill>
              </a:rPr>
              <a:t>Slide borrowed from:</a:t>
            </a:r>
            <a:br>
              <a:rPr lang="en-US" sz="1200" dirty="0">
                <a:solidFill>
                  <a:srgbClr val="FF0000"/>
                </a:solidFill>
              </a:rPr>
            </a:br>
            <a:r>
              <a:rPr lang="en-US" sz="1200" dirty="0"/>
              <a:t>Bioinformatics Databases with Clinical Relevance</a:t>
            </a:r>
            <a:br>
              <a:rPr lang="en-US" sz="1200" dirty="0"/>
            </a:br>
            <a:r>
              <a:rPr lang="en-US" sz="1200" dirty="0"/>
              <a:t>Natalie Carter, MS, LCGC</a:t>
            </a:r>
            <a:br>
              <a:rPr lang="en-US" sz="1200" dirty="0"/>
            </a:br>
            <a:r>
              <a:rPr lang="en-US" sz="1200" dirty="0"/>
              <a:t>HUGEN 2070: Bioinformatic Resources for Geneticists</a:t>
            </a:r>
            <a:br>
              <a:rPr lang="en-US" sz="1200" dirty="0"/>
            </a:br>
            <a:r>
              <a:rPr lang="en-US" sz="1200" dirty="0"/>
              <a:t>November 1, 2019</a:t>
            </a:r>
          </a:p>
        </p:txBody>
      </p:sp>
    </p:spTree>
    <p:extLst>
      <p:ext uri="{BB962C8B-B14F-4D97-AF65-F5344CB8AC3E}">
        <p14:creationId xmlns:p14="http://schemas.microsoft.com/office/powerpoint/2010/main" val="3322914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5896" y="365932"/>
            <a:ext cx="7729728" cy="1188720"/>
          </a:xfrm>
        </p:spPr>
        <p:txBody>
          <a:bodyPr>
            <a:normAutofit/>
          </a:bodyPr>
          <a:lstStyle/>
          <a:p>
            <a:r>
              <a:rPr lang="en-US" sz="2800" dirty="0"/>
              <a:t>Search: USH2A Gene</a:t>
            </a:r>
            <a:br>
              <a:rPr lang="en-US" sz="2800" dirty="0"/>
            </a:br>
            <a:endParaRPr lang="en-US" sz="2800" dirty="0"/>
          </a:p>
        </p:txBody>
      </p:sp>
      <p:sp>
        <p:nvSpPr>
          <p:cNvPr id="4" name="Content Placeholder 3"/>
          <p:cNvSpPr>
            <a:spLocks noGrp="1"/>
          </p:cNvSpPr>
          <p:nvPr>
            <p:ph sz="half" idx="1"/>
          </p:nvPr>
        </p:nvSpPr>
        <p:spPr>
          <a:xfrm>
            <a:off x="939623" y="2459561"/>
            <a:ext cx="4184035" cy="3880772"/>
          </a:xfrm>
        </p:spPr>
        <p:txBody>
          <a:bodyPr>
            <a:normAutofit/>
          </a:bodyPr>
          <a:lstStyle/>
          <a:p>
            <a:r>
              <a:rPr lang="en-US" sz="2000" dirty="0"/>
              <a:t>Lists syndromes associated with the gene</a:t>
            </a:r>
          </a:p>
          <a:p>
            <a:r>
              <a:rPr lang="en-US" sz="2000" dirty="0"/>
              <a:t>Links, links and more links</a:t>
            </a:r>
          </a:p>
          <a:p>
            <a:r>
              <a:rPr lang="en-US" sz="2000" dirty="0"/>
              <a:t>Info on </a:t>
            </a:r>
            <a:r>
              <a:rPr lang="en-US" sz="2000" b="1" dirty="0"/>
              <a:t>some</a:t>
            </a:r>
            <a:r>
              <a:rPr lang="en-US" sz="2000" dirty="0"/>
              <a:t> reported variants in “Allelic Variants”</a:t>
            </a:r>
          </a:p>
          <a:p>
            <a:r>
              <a:rPr lang="en-US" sz="2000" dirty="0"/>
              <a:t>Note the edit history</a:t>
            </a:r>
          </a:p>
          <a:p>
            <a:pPr marL="457200" lvl="1" indent="0">
              <a:buNone/>
            </a:pPr>
            <a:endParaRPr lang="en-US" sz="1800" dirty="0"/>
          </a:p>
        </p:txBody>
      </p:sp>
      <p:sp>
        <p:nvSpPr>
          <p:cNvPr id="5" name="Content Placeholder 4"/>
          <p:cNvSpPr>
            <a:spLocks noGrp="1"/>
          </p:cNvSpPr>
          <p:nvPr>
            <p:ph sz="half" idx="2"/>
          </p:nvPr>
        </p:nvSpPr>
        <p:spPr/>
        <p:txBody>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691"/>
          <a:stretch/>
        </p:blipFill>
        <p:spPr bwMode="auto">
          <a:xfrm>
            <a:off x="5897880" y="1620356"/>
            <a:ext cx="6211527" cy="5026127"/>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Subtitle 2">
            <a:extLst>
              <a:ext uri="{FF2B5EF4-FFF2-40B4-BE49-F238E27FC236}">
                <a16:creationId xmlns:a16="http://schemas.microsoft.com/office/drawing/2014/main" id="{71827853-C15C-9141-8232-8D1B5610406F}"/>
              </a:ext>
            </a:extLst>
          </p:cNvPr>
          <p:cNvSpPr txBox="1">
            <a:spLocks/>
          </p:cNvSpPr>
          <p:nvPr/>
        </p:nvSpPr>
        <p:spPr>
          <a:xfrm>
            <a:off x="0" y="5714990"/>
            <a:ext cx="7142922" cy="1293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p>
          <a:p>
            <a:pPr marL="0" indent="0">
              <a:buNone/>
            </a:pPr>
            <a:r>
              <a:rPr lang="en-US" sz="1200" dirty="0">
                <a:solidFill>
                  <a:srgbClr val="FF0000"/>
                </a:solidFill>
              </a:rPr>
              <a:t>Slide borrowed from:</a:t>
            </a:r>
            <a:br>
              <a:rPr lang="en-US" sz="1200" dirty="0">
                <a:solidFill>
                  <a:srgbClr val="FF0000"/>
                </a:solidFill>
              </a:rPr>
            </a:br>
            <a:r>
              <a:rPr lang="en-US" sz="1200" dirty="0"/>
              <a:t>Bioinformatics Databases with Clinical Relevance</a:t>
            </a:r>
            <a:br>
              <a:rPr lang="en-US" sz="1200" dirty="0"/>
            </a:br>
            <a:r>
              <a:rPr lang="en-US" sz="1200" dirty="0"/>
              <a:t>Natalie Carter, MS, LCGC</a:t>
            </a:r>
            <a:br>
              <a:rPr lang="en-US" sz="1200" dirty="0"/>
            </a:br>
            <a:r>
              <a:rPr lang="en-US" sz="1200" dirty="0"/>
              <a:t>HUGEN 2070: Bioinformatic Resources for Geneticists</a:t>
            </a:r>
            <a:br>
              <a:rPr lang="en-US" sz="1200" dirty="0"/>
            </a:br>
            <a:r>
              <a:rPr lang="en-US" sz="1200" dirty="0"/>
              <a:t>November 1, 2019</a:t>
            </a:r>
          </a:p>
        </p:txBody>
      </p:sp>
    </p:spTree>
    <p:extLst>
      <p:ext uri="{BB962C8B-B14F-4D97-AF65-F5344CB8AC3E}">
        <p14:creationId xmlns:p14="http://schemas.microsoft.com/office/powerpoint/2010/main" val="1598048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3A3B-1B95-7F49-B727-ABF4604EE894}"/>
              </a:ext>
            </a:extLst>
          </p:cNvPr>
          <p:cNvSpPr>
            <a:spLocks noGrp="1"/>
          </p:cNvSpPr>
          <p:nvPr>
            <p:ph type="title"/>
          </p:nvPr>
        </p:nvSpPr>
        <p:spPr/>
        <p:txBody>
          <a:bodyPr/>
          <a:lstStyle/>
          <a:p>
            <a:r>
              <a:rPr lang="en-US" dirty="0"/>
              <a:t>Classifying genic variation</a:t>
            </a:r>
          </a:p>
        </p:txBody>
      </p:sp>
      <p:sp>
        <p:nvSpPr>
          <p:cNvPr id="3" name="Content Placeholder 2">
            <a:extLst>
              <a:ext uri="{FF2B5EF4-FFF2-40B4-BE49-F238E27FC236}">
                <a16:creationId xmlns:a16="http://schemas.microsoft.com/office/drawing/2014/main" id="{8916CE3C-A308-D749-ACCD-3727BB038C66}"/>
              </a:ext>
            </a:extLst>
          </p:cNvPr>
          <p:cNvSpPr>
            <a:spLocks noGrp="1"/>
          </p:cNvSpPr>
          <p:nvPr>
            <p:ph idx="1"/>
          </p:nvPr>
        </p:nvSpPr>
        <p:spPr/>
        <p:txBody>
          <a:bodyPr>
            <a:normAutofit lnSpcReduction="10000"/>
          </a:bodyPr>
          <a:lstStyle/>
          <a:p>
            <a:r>
              <a:rPr lang="en-US" dirty="0" err="1"/>
              <a:t>Exonic</a:t>
            </a:r>
            <a:endParaRPr lang="en-US" dirty="0"/>
          </a:p>
          <a:p>
            <a:pPr lvl="1"/>
            <a:r>
              <a:rPr lang="en-US" dirty="0"/>
              <a:t>Synonymous</a:t>
            </a:r>
          </a:p>
          <a:p>
            <a:pPr lvl="1"/>
            <a:r>
              <a:rPr lang="en-US" dirty="0"/>
              <a:t>Missense</a:t>
            </a:r>
          </a:p>
          <a:p>
            <a:pPr lvl="1"/>
            <a:r>
              <a:rPr lang="en-US" dirty="0"/>
              <a:t>Stop-gain/nonsense</a:t>
            </a:r>
          </a:p>
          <a:p>
            <a:pPr lvl="1"/>
            <a:r>
              <a:rPr lang="en-US" dirty="0"/>
              <a:t>Stop-loss</a:t>
            </a:r>
          </a:p>
          <a:p>
            <a:pPr lvl="1"/>
            <a:r>
              <a:rPr lang="en-US" dirty="0"/>
              <a:t>Indel/frameshift</a:t>
            </a:r>
          </a:p>
          <a:p>
            <a:pPr lvl="1"/>
            <a:r>
              <a:rPr lang="en-US" dirty="0"/>
              <a:t>(Synonymous </a:t>
            </a:r>
            <a:r>
              <a:rPr lang="en-US" dirty="0" err="1"/>
              <a:t>exonic</a:t>
            </a:r>
            <a:r>
              <a:rPr lang="en-US" dirty="0"/>
              <a:t> variants can alter splicing, too – preventing ”normal” splicing or adding ”abnormal” splicing)</a:t>
            </a:r>
          </a:p>
          <a:p>
            <a:pPr lvl="1"/>
            <a:r>
              <a:rPr lang="en-US" dirty="0"/>
              <a:t>UTR variation</a:t>
            </a:r>
          </a:p>
          <a:p>
            <a:r>
              <a:rPr lang="en-US" dirty="0"/>
              <a:t>Intronic</a:t>
            </a:r>
          </a:p>
          <a:p>
            <a:pPr lvl="1"/>
            <a:r>
              <a:rPr lang="en-US" dirty="0"/>
              <a:t>Splice site</a:t>
            </a:r>
          </a:p>
          <a:p>
            <a:pPr lvl="1"/>
            <a:endParaRPr lang="en-US" dirty="0"/>
          </a:p>
          <a:p>
            <a:pPr marL="457200" lvl="1" indent="0">
              <a:buNone/>
            </a:pPr>
            <a:endParaRPr lang="en-US" dirty="0"/>
          </a:p>
        </p:txBody>
      </p:sp>
    </p:spTree>
    <p:extLst>
      <p:ext uri="{BB962C8B-B14F-4D97-AF65-F5344CB8AC3E}">
        <p14:creationId xmlns:p14="http://schemas.microsoft.com/office/powerpoint/2010/main" val="41070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075" y="482868"/>
            <a:ext cx="8596668" cy="1320800"/>
          </a:xfrm>
        </p:spPr>
        <p:txBody>
          <a:bodyPr>
            <a:normAutofit/>
          </a:bodyPr>
          <a:lstStyle/>
          <a:p>
            <a:r>
              <a:rPr lang="en-US" sz="2800" dirty="0"/>
              <a:t>Search: Noonan syndrome</a:t>
            </a:r>
          </a:p>
        </p:txBody>
      </p:sp>
      <p:sp>
        <p:nvSpPr>
          <p:cNvPr id="3" name="Content Placeholder 2"/>
          <p:cNvSpPr>
            <a:spLocks noGrp="1"/>
          </p:cNvSpPr>
          <p:nvPr>
            <p:ph sz="half" idx="1"/>
          </p:nvPr>
        </p:nvSpPr>
        <p:spPr>
          <a:xfrm>
            <a:off x="968498" y="2121286"/>
            <a:ext cx="4184035" cy="3880772"/>
          </a:xfrm>
        </p:spPr>
        <p:txBody>
          <a:bodyPr>
            <a:normAutofit/>
          </a:bodyPr>
          <a:lstStyle/>
          <a:p>
            <a:r>
              <a:rPr lang="en-US" sz="2800" b="1" dirty="0"/>
              <a:t>Clinical synopsis</a:t>
            </a:r>
          </a:p>
          <a:p>
            <a:pPr lvl="1"/>
            <a:r>
              <a:rPr lang="en-US" sz="1800" dirty="0"/>
              <a:t>List of features (by body system)</a:t>
            </a:r>
          </a:p>
          <a:p>
            <a:r>
              <a:rPr lang="en-US" sz="2000" dirty="0"/>
              <a:t>Alternative names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907" y="1597274"/>
            <a:ext cx="6291832" cy="5085498"/>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Subtitle 2">
            <a:extLst>
              <a:ext uri="{FF2B5EF4-FFF2-40B4-BE49-F238E27FC236}">
                <a16:creationId xmlns:a16="http://schemas.microsoft.com/office/drawing/2014/main" id="{9F5FA088-A616-B341-86FE-44102B2667E8}"/>
              </a:ext>
            </a:extLst>
          </p:cNvPr>
          <p:cNvSpPr txBox="1">
            <a:spLocks/>
          </p:cNvSpPr>
          <p:nvPr/>
        </p:nvSpPr>
        <p:spPr>
          <a:xfrm>
            <a:off x="0" y="5714990"/>
            <a:ext cx="7142922" cy="1293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p>
          <a:p>
            <a:pPr marL="0" indent="0">
              <a:buNone/>
            </a:pPr>
            <a:r>
              <a:rPr lang="en-US" sz="1200" dirty="0">
                <a:solidFill>
                  <a:srgbClr val="FF0000"/>
                </a:solidFill>
              </a:rPr>
              <a:t>Slide borrowed from:</a:t>
            </a:r>
            <a:br>
              <a:rPr lang="en-US" sz="1200" dirty="0">
                <a:solidFill>
                  <a:srgbClr val="FF0000"/>
                </a:solidFill>
              </a:rPr>
            </a:br>
            <a:r>
              <a:rPr lang="en-US" sz="1200" dirty="0"/>
              <a:t>Bioinformatics Databases with Clinical Relevance</a:t>
            </a:r>
            <a:br>
              <a:rPr lang="en-US" sz="1200" dirty="0"/>
            </a:br>
            <a:r>
              <a:rPr lang="en-US" sz="1200" dirty="0"/>
              <a:t>Natalie Carter, MS, LCGC</a:t>
            </a:r>
            <a:br>
              <a:rPr lang="en-US" sz="1200" dirty="0"/>
            </a:br>
            <a:r>
              <a:rPr lang="en-US" sz="1200" dirty="0"/>
              <a:t>HUGEN 2070: Bioinformatic Resources for Geneticists</a:t>
            </a:r>
            <a:br>
              <a:rPr lang="en-US" sz="1200" dirty="0"/>
            </a:br>
            <a:r>
              <a:rPr lang="en-US" sz="1200" dirty="0"/>
              <a:t>November 1, 2019</a:t>
            </a:r>
          </a:p>
        </p:txBody>
      </p:sp>
    </p:spTree>
    <p:extLst>
      <p:ext uri="{BB962C8B-B14F-4D97-AF65-F5344CB8AC3E}">
        <p14:creationId xmlns:p14="http://schemas.microsoft.com/office/powerpoint/2010/main" val="4106903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OMIM- Limitations/Potential Pitfalls</a:t>
            </a:r>
          </a:p>
        </p:txBody>
      </p:sp>
      <p:sp>
        <p:nvSpPr>
          <p:cNvPr id="5" name="Content Placeholder 4"/>
          <p:cNvSpPr>
            <a:spLocks noGrp="1"/>
          </p:cNvSpPr>
          <p:nvPr>
            <p:ph idx="1"/>
          </p:nvPr>
        </p:nvSpPr>
        <p:spPr/>
        <p:txBody>
          <a:bodyPr>
            <a:normAutofit/>
          </a:bodyPr>
          <a:lstStyle/>
          <a:p>
            <a:r>
              <a:rPr lang="en-US" sz="2000" dirty="0"/>
              <a:t>Syndrome caused by multiple genes (like Noonan syndrome) has an entry for each gene</a:t>
            </a:r>
          </a:p>
          <a:p>
            <a:pPr lvl="1"/>
            <a:r>
              <a:rPr lang="en-US" sz="1800" dirty="0"/>
              <a:t>Difficult to get a snapshot of all the genes associated with a particular syndrome</a:t>
            </a:r>
          </a:p>
          <a:p>
            <a:r>
              <a:rPr lang="en-US" sz="2000" dirty="0"/>
              <a:t>Should not replace a PubMed search</a:t>
            </a:r>
          </a:p>
          <a:p>
            <a:pPr lvl="1"/>
            <a:r>
              <a:rPr lang="en-US" sz="1800" dirty="0"/>
              <a:t>Edit history</a:t>
            </a:r>
          </a:p>
          <a:p>
            <a:pPr lvl="1"/>
            <a:r>
              <a:rPr lang="en-US" sz="1800" dirty="0"/>
              <a:t>Not complete</a:t>
            </a:r>
          </a:p>
          <a:p>
            <a:r>
              <a:rPr lang="en-US" sz="2000" dirty="0"/>
              <a:t>Summaries are not for a lay audience</a:t>
            </a:r>
          </a:p>
        </p:txBody>
      </p:sp>
      <p:sp>
        <p:nvSpPr>
          <p:cNvPr id="6" name="Subtitle 2">
            <a:extLst>
              <a:ext uri="{FF2B5EF4-FFF2-40B4-BE49-F238E27FC236}">
                <a16:creationId xmlns:a16="http://schemas.microsoft.com/office/drawing/2014/main" id="{39BF4881-C5C7-944A-A062-02B5A1BD2E49}"/>
              </a:ext>
            </a:extLst>
          </p:cNvPr>
          <p:cNvSpPr txBox="1">
            <a:spLocks/>
          </p:cNvSpPr>
          <p:nvPr/>
        </p:nvSpPr>
        <p:spPr>
          <a:xfrm>
            <a:off x="0" y="5714990"/>
            <a:ext cx="7142922" cy="1293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p>
          <a:p>
            <a:pPr marL="0" indent="0">
              <a:buNone/>
            </a:pPr>
            <a:r>
              <a:rPr lang="en-US" sz="1200" dirty="0">
                <a:solidFill>
                  <a:srgbClr val="FF0000"/>
                </a:solidFill>
              </a:rPr>
              <a:t>Slide borrowed from:</a:t>
            </a:r>
            <a:br>
              <a:rPr lang="en-US" sz="1200" dirty="0">
                <a:solidFill>
                  <a:srgbClr val="FF0000"/>
                </a:solidFill>
              </a:rPr>
            </a:br>
            <a:r>
              <a:rPr lang="en-US" sz="1200" dirty="0"/>
              <a:t>Bioinformatics Databases with Clinical Relevance</a:t>
            </a:r>
            <a:br>
              <a:rPr lang="en-US" sz="1200" dirty="0"/>
            </a:br>
            <a:r>
              <a:rPr lang="en-US" sz="1200" dirty="0"/>
              <a:t>Natalie Carter, MS, LCGC</a:t>
            </a:r>
            <a:br>
              <a:rPr lang="en-US" sz="1200" dirty="0"/>
            </a:br>
            <a:r>
              <a:rPr lang="en-US" sz="1200" dirty="0"/>
              <a:t>HUGEN 2070: Bioinformatic Resources for Geneticists</a:t>
            </a:r>
            <a:br>
              <a:rPr lang="en-US" sz="1200" dirty="0"/>
            </a:br>
            <a:r>
              <a:rPr lang="en-US" sz="1200" dirty="0"/>
              <a:t>November 1, 2019</a:t>
            </a:r>
          </a:p>
        </p:txBody>
      </p:sp>
    </p:spTree>
    <p:extLst>
      <p:ext uri="{BB962C8B-B14F-4D97-AF65-F5344CB8AC3E}">
        <p14:creationId xmlns:p14="http://schemas.microsoft.com/office/powerpoint/2010/main" val="3256930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650136"/>
            <a:ext cx="7729728" cy="1188720"/>
          </a:xfrm>
        </p:spPr>
        <p:txBody>
          <a:bodyPr/>
          <a:lstStyle/>
          <a:p>
            <a:r>
              <a:rPr lang="en-US" dirty="0" err="1"/>
              <a:t>GeneReviews</a:t>
            </a:r>
            <a:endParaRPr lang="en-US" dirty="0"/>
          </a:p>
        </p:txBody>
      </p:sp>
      <p:sp>
        <p:nvSpPr>
          <p:cNvPr id="3" name="Content Placeholder 2"/>
          <p:cNvSpPr>
            <a:spLocks noGrp="1"/>
          </p:cNvSpPr>
          <p:nvPr>
            <p:ph idx="1"/>
          </p:nvPr>
        </p:nvSpPr>
        <p:spPr>
          <a:xfrm>
            <a:off x="687494" y="2250336"/>
            <a:ext cx="8596668" cy="3880773"/>
          </a:xfrm>
        </p:spPr>
        <p:txBody>
          <a:bodyPr>
            <a:normAutofit/>
          </a:bodyPr>
          <a:lstStyle/>
          <a:p>
            <a:r>
              <a:rPr lang="en-US" sz="2400" dirty="0">
                <a:hlinkClick r:id="rId3"/>
              </a:rPr>
              <a:t>www.genereviews.org</a:t>
            </a:r>
            <a:r>
              <a:rPr lang="en-US" sz="2400" dirty="0"/>
              <a:t> </a:t>
            </a:r>
          </a:p>
          <a:p>
            <a:r>
              <a:rPr lang="en-US" sz="2400" dirty="0"/>
              <a:t>Open access</a:t>
            </a:r>
          </a:p>
          <a:p>
            <a:r>
              <a:rPr lang="en-US" sz="2400" dirty="0"/>
              <a:t>Chapters written by experts and peer reviewed</a:t>
            </a:r>
          </a:p>
          <a:p>
            <a:pPr lvl="1"/>
            <a:r>
              <a:rPr lang="en-US" sz="1800" dirty="0"/>
              <a:t>Details for diagnosis</a:t>
            </a:r>
          </a:p>
          <a:p>
            <a:pPr lvl="1"/>
            <a:r>
              <a:rPr lang="en-US" sz="1800" dirty="0"/>
              <a:t>Genetic testing information</a:t>
            </a:r>
          </a:p>
          <a:p>
            <a:r>
              <a:rPr lang="en-US" sz="2400" dirty="0"/>
              <a:t>Syndrome based</a:t>
            </a:r>
          </a:p>
          <a:p>
            <a:pPr lvl="1"/>
            <a:r>
              <a:rPr lang="en-US" sz="1800" dirty="0"/>
              <a:t>Favor toward syndromes with available (single gene) genetic testing</a:t>
            </a:r>
          </a:p>
        </p:txBody>
      </p:sp>
      <p:sp>
        <p:nvSpPr>
          <p:cNvPr id="5" name="Subtitle 2">
            <a:extLst>
              <a:ext uri="{FF2B5EF4-FFF2-40B4-BE49-F238E27FC236}">
                <a16:creationId xmlns:a16="http://schemas.microsoft.com/office/drawing/2014/main" id="{4FE52A8E-42A6-9E44-90B3-0F3C3895413D}"/>
              </a:ext>
            </a:extLst>
          </p:cNvPr>
          <p:cNvSpPr txBox="1">
            <a:spLocks/>
          </p:cNvSpPr>
          <p:nvPr/>
        </p:nvSpPr>
        <p:spPr>
          <a:xfrm>
            <a:off x="0" y="5714990"/>
            <a:ext cx="7142922" cy="1293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p>
          <a:p>
            <a:pPr marL="0" indent="0">
              <a:buNone/>
            </a:pPr>
            <a:r>
              <a:rPr lang="en-US" sz="1200" dirty="0">
                <a:solidFill>
                  <a:srgbClr val="FF0000"/>
                </a:solidFill>
              </a:rPr>
              <a:t>Slide borrowed from:</a:t>
            </a:r>
            <a:br>
              <a:rPr lang="en-US" sz="1200" dirty="0">
                <a:solidFill>
                  <a:srgbClr val="FF0000"/>
                </a:solidFill>
              </a:rPr>
            </a:br>
            <a:r>
              <a:rPr lang="en-US" sz="1200" dirty="0"/>
              <a:t>Bioinformatics Databases with Clinical Relevance</a:t>
            </a:r>
            <a:br>
              <a:rPr lang="en-US" sz="1200" dirty="0"/>
            </a:br>
            <a:r>
              <a:rPr lang="en-US" sz="1200" dirty="0"/>
              <a:t>Natalie Carter, MS, LCGC</a:t>
            </a:r>
            <a:br>
              <a:rPr lang="en-US" sz="1200" dirty="0"/>
            </a:br>
            <a:r>
              <a:rPr lang="en-US" sz="1200" dirty="0"/>
              <a:t>HUGEN 2070: Bioinformatic Resources for Geneticists</a:t>
            </a:r>
            <a:br>
              <a:rPr lang="en-US" sz="1200" dirty="0"/>
            </a:br>
            <a:r>
              <a:rPr lang="en-US" sz="1200" dirty="0"/>
              <a:t>November 1, 2019</a:t>
            </a:r>
          </a:p>
        </p:txBody>
      </p:sp>
    </p:spTree>
    <p:extLst>
      <p:ext uri="{BB962C8B-B14F-4D97-AF65-F5344CB8AC3E}">
        <p14:creationId xmlns:p14="http://schemas.microsoft.com/office/powerpoint/2010/main" val="281258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Noonan</a:t>
            </a:r>
          </a:p>
        </p:txBody>
      </p:sp>
      <p:sp>
        <p:nvSpPr>
          <p:cNvPr id="3" name="Content Placeholder 2"/>
          <p:cNvSpPr>
            <a:spLocks noGrp="1"/>
          </p:cNvSpPr>
          <p:nvPr>
            <p:ph idx="1"/>
          </p:nvPr>
        </p:nvSpPr>
        <p:spPr>
          <a:xfrm>
            <a:off x="814494" y="2507243"/>
            <a:ext cx="4098172" cy="3880773"/>
          </a:xfrm>
        </p:spPr>
        <p:txBody>
          <a:bodyPr>
            <a:normAutofit/>
          </a:bodyPr>
          <a:lstStyle/>
          <a:p>
            <a:r>
              <a:rPr lang="en-US" sz="2000" dirty="0"/>
              <a:t>Use the Search </a:t>
            </a:r>
            <a:r>
              <a:rPr lang="en-US" sz="2000" dirty="0" err="1"/>
              <a:t>GeneReviews</a:t>
            </a:r>
            <a:r>
              <a:rPr lang="en-US" sz="2000" dirty="0"/>
              <a:t> box, not the NCBI search</a:t>
            </a:r>
          </a:p>
        </p:txBody>
      </p:sp>
      <p:grpSp>
        <p:nvGrpSpPr>
          <p:cNvPr id="11" name="Group 10"/>
          <p:cNvGrpSpPr/>
          <p:nvPr/>
        </p:nvGrpSpPr>
        <p:grpSpPr>
          <a:xfrm>
            <a:off x="4163728" y="2374983"/>
            <a:ext cx="7817770" cy="4483017"/>
            <a:chOff x="4026568" y="1267325"/>
            <a:chExt cx="7817770" cy="4483017"/>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506" y="1267325"/>
              <a:ext cx="7068832" cy="4483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4026568" y="4716379"/>
              <a:ext cx="3320716" cy="401053"/>
            </a:xfrm>
            <a:prstGeom prst="straightConnector1">
              <a:avLst/>
            </a:prstGeom>
            <a:ln w="63500" cmpd="sng">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8" name="Subtitle 2">
            <a:extLst>
              <a:ext uri="{FF2B5EF4-FFF2-40B4-BE49-F238E27FC236}">
                <a16:creationId xmlns:a16="http://schemas.microsoft.com/office/drawing/2014/main" id="{08C14068-F10B-0747-98E1-D251AEA6AAA0}"/>
              </a:ext>
            </a:extLst>
          </p:cNvPr>
          <p:cNvSpPr txBox="1">
            <a:spLocks/>
          </p:cNvSpPr>
          <p:nvPr/>
        </p:nvSpPr>
        <p:spPr>
          <a:xfrm>
            <a:off x="0" y="5714990"/>
            <a:ext cx="7142922" cy="1293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p>
          <a:p>
            <a:pPr marL="0" indent="0">
              <a:buNone/>
            </a:pPr>
            <a:r>
              <a:rPr lang="en-US" sz="1200" dirty="0">
                <a:solidFill>
                  <a:srgbClr val="FF0000"/>
                </a:solidFill>
              </a:rPr>
              <a:t>Slide borrowed from:</a:t>
            </a:r>
            <a:br>
              <a:rPr lang="en-US" sz="1200" dirty="0">
                <a:solidFill>
                  <a:srgbClr val="FF0000"/>
                </a:solidFill>
              </a:rPr>
            </a:br>
            <a:r>
              <a:rPr lang="en-US" sz="1200" dirty="0"/>
              <a:t>Bioinformatics Databases with Clinical Relevance</a:t>
            </a:r>
            <a:br>
              <a:rPr lang="en-US" sz="1200" dirty="0"/>
            </a:br>
            <a:r>
              <a:rPr lang="en-US" sz="1200" dirty="0"/>
              <a:t>Natalie Carter, MS, LCGC</a:t>
            </a:r>
            <a:br>
              <a:rPr lang="en-US" sz="1200" dirty="0"/>
            </a:br>
            <a:r>
              <a:rPr lang="en-US" sz="1200" dirty="0"/>
              <a:t>HUGEN 2070: Bioinformatic Resources for Geneticists</a:t>
            </a:r>
            <a:br>
              <a:rPr lang="en-US" sz="1200" dirty="0"/>
            </a:br>
            <a:r>
              <a:rPr lang="en-US" sz="1200" dirty="0"/>
              <a:t>November 1, 2019</a:t>
            </a:r>
          </a:p>
        </p:txBody>
      </p:sp>
    </p:spTree>
    <p:extLst>
      <p:ext uri="{BB962C8B-B14F-4D97-AF65-F5344CB8AC3E}">
        <p14:creationId xmlns:p14="http://schemas.microsoft.com/office/powerpoint/2010/main" val="791702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416"/>
          <a:stretch/>
        </p:blipFill>
        <p:spPr bwMode="auto">
          <a:xfrm>
            <a:off x="7342108" y="584789"/>
            <a:ext cx="3817532" cy="47107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58" y="584789"/>
            <a:ext cx="5869806" cy="52229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Subtitle 2">
            <a:extLst>
              <a:ext uri="{FF2B5EF4-FFF2-40B4-BE49-F238E27FC236}">
                <a16:creationId xmlns:a16="http://schemas.microsoft.com/office/drawing/2014/main" id="{96DCB1D9-5D76-0C45-8724-3450BE7BA788}"/>
              </a:ext>
            </a:extLst>
          </p:cNvPr>
          <p:cNvSpPr txBox="1">
            <a:spLocks/>
          </p:cNvSpPr>
          <p:nvPr/>
        </p:nvSpPr>
        <p:spPr>
          <a:xfrm>
            <a:off x="0" y="5714990"/>
            <a:ext cx="7142922" cy="1293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p>
          <a:p>
            <a:pPr marL="0" indent="0">
              <a:buNone/>
            </a:pPr>
            <a:r>
              <a:rPr lang="en-US" sz="1200" dirty="0">
                <a:solidFill>
                  <a:srgbClr val="FF0000"/>
                </a:solidFill>
              </a:rPr>
              <a:t>Slide borrowed from:</a:t>
            </a:r>
            <a:br>
              <a:rPr lang="en-US" sz="1200" dirty="0">
                <a:solidFill>
                  <a:srgbClr val="FF0000"/>
                </a:solidFill>
              </a:rPr>
            </a:br>
            <a:r>
              <a:rPr lang="en-US" sz="1200" dirty="0"/>
              <a:t>Bioinformatics Databases with Clinical Relevance</a:t>
            </a:r>
            <a:br>
              <a:rPr lang="en-US" sz="1200" dirty="0"/>
            </a:br>
            <a:r>
              <a:rPr lang="en-US" sz="1200" dirty="0"/>
              <a:t>Natalie Carter, MS, LCGC</a:t>
            </a:r>
            <a:br>
              <a:rPr lang="en-US" sz="1200" dirty="0"/>
            </a:br>
            <a:r>
              <a:rPr lang="en-US" sz="1200" dirty="0"/>
              <a:t>HUGEN 2070: Bioinformatic Resources for Geneticists</a:t>
            </a:r>
            <a:br>
              <a:rPr lang="en-US" sz="1200" dirty="0"/>
            </a:br>
            <a:r>
              <a:rPr lang="en-US" sz="1200" dirty="0"/>
              <a:t>November 1, 2019</a:t>
            </a:r>
          </a:p>
        </p:txBody>
      </p:sp>
    </p:spTree>
    <p:extLst>
      <p:ext uri="{BB962C8B-B14F-4D97-AF65-F5344CB8AC3E}">
        <p14:creationId xmlns:p14="http://schemas.microsoft.com/office/powerpoint/2010/main" val="15283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251C-16DD-1440-8687-46ACE9D2EE49}"/>
              </a:ext>
            </a:extLst>
          </p:cNvPr>
          <p:cNvSpPr>
            <a:spLocks noGrp="1"/>
          </p:cNvSpPr>
          <p:nvPr>
            <p:ph type="title"/>
          </p:nvPr>
        </p:nvSpPr>
        <p:spPr>
          <a:xfrm>
            <a:off x="838200" y="-73787"/>
            <a:ext cx="10515600" cy="1325563"/>
          </a:xfrm>
        </p:spPr>
        <p:txBody>
          <a:bodyPr/>
          <a:lstStyle/>
          <a:p>
            <a:r>
              <a:rPr lang="en-US" dirty="0"/>
              <a:t>“Higher-throughput” annotation</a:t>
            </a:r>
          </a:p>
        </p:txBody>
      </p:sp>
      <p:sp>
        <p:nvSpPr>
          <p:cNvPr id="3" name="Content Placeholder 2">
            <a:extLst>
              <a:ext uri="{FF2B5EF4-FFF2-40B4-BE49-F238E27FC236}">
                <a16:creationId xmlns:a16="http://schemas.microsoft.com/office/drawing/2014/main" id="{4E4AEC90-BD79-E642-B9D0-0AC0AA001E5B}"/>
              </a:ext>
            </a:extLst>
          </p:cNvPr>
          <p:cNvSpPr>
            <a:spLocks noGrp="1"/>
          </p:cNvSpPr>
          <p:nvPr>
            <p:ph idx="1"/>
          </p:nvPr>
        </p:nvSpPr>
        <p:spPr>
          <a:xfrm>
            <a:off x="838200" y="1857213"/>
            <a:ext cx="10515600" cy="4351338"/>
          </a:xfrm>
        </p:spPr>
        <p:txBody>
          <a:bodyPr/>
          <a:lstStyle/>
          <a:p>
            <a:pPr marL="0" indent="0">
              <a:buNone/>
            </a:pPr>
            <a:r>
              <a:rPr lang="en-US" dirty="0"/>
              <a:t>How can a very large dataset be efficiently annotated?</a:t>
            </a:r>
          </a:p>
          <a:p>
            <a:pPr marL="0" indent="0">
              <a:buNone/>
            </a:pPr>
            <a:r>
              <a:rPr lang="en-US" dirty="0"/>
              <a:t>That is, how can we combine </a:t>
            </a:r>
            <a:r>
              <a:rPr lang="en-US" i="1" dirty="0"/>
              <a:t>all</a:t>
            </a:r>
            <a:r>
              <a:rPr lang="en-US" dirty="0"/>
              <a:t> of the types of annotation we’ve discussed for a </a:t>
            </a:r>
            <a:r>
              <a:rPr lang="en-US" i="1" dirty="0"/>
              <a:t>large</a:t>
            </a:r>
            <a:r>
              <a:rPr lang="en-US" dirty="0"/>
              <a:t> number of variants (e.g., a VCF file from a sequencing project, with 5 million SNPs and 500,000 indels)?</a:t>
            </a:r>
          </a:p>
          <a:p>
            <a:pPr marL="0" indent="0">
              <a:buNone/>
            </a:pPr>
            <a:r>
              <a:rPr lang="en-US" dirty="0"/>
              <a:t>One commonly-used tool is the command-line program ANNOVAR, which can annotate your variants with the data underlying essentially any track of the UCSC Genome Browser – or your own data.</a:t>
            </a:r>
          </a:p>
        </p:txBody>
      </p:sp>
    </p:spTree>
    <p:extLst>
      <p:ext uri="{BB962C8B-B14F-4D97-AF65-F5344CB8AC3E}">
        <p14:creationId xmlns:p14="http://schemas.microsoft.com/office/powerpoint/2010/main" val="4247439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9BE3-85F6-B700-DB0B-CEE81196B9B0}"/>
              </a:ext>
            </a:extLst>
          </p:cNvPr>
          <p:cNvSpPr>
            <a:spLocks noGrp="1"/>
          </p:cNvSpPr>
          <p:nvPr>
            <p:ph type="title"/>
          </p:nvPr>
        </p:nvSpPr>
        <p:spPr/>
        <p:txBody>
          <a:bodyPr/>
          <a:lstStyle/>
          <a:p>
            <a:r>
              <a:rPr lang="en-US" dirty="0"/>
              <a:t>ANNOVAR inputs and basic functions</a:t>
            </a:r>
          </a:p>
        </p:txBody>
      </p:sp>
      <p:pic>
        <p:nvPicPr>
          <p:cNvPr id="4" name="Content Placeholder 3">
            <a:extLst>
              <a:ext uri="{FF2B5EF4-FFF2-40B4-BE49-F238E27FC236}">
                <a16:creationId xmlns:a16="http://schemas.microsoft.com/office/drawing/2014/main" id="{6385142A-D42D-5D7C-FCDE-DC0FF3C12828}"/>
              </a:ext>
            </a:extLst>
          </p:cNvPr>
          <p:cNvPicPr>
            <a:picLocks noGrp="1" noChangeAspect="1"/>
          </p:cNvPicPr>
          <p:nvPr>
            <p:ph idx="1"/>
          </p:nvPr>
        </p:nvPicPr>
        <p:blipFill>
          <a:blip r:embed="rId2"/>
          <a:stretch>
            <a:fillRect/>
          </a:stretch>
        </p:blipFill>
        <p:spPr>
          <a:xfrm>
            <a:off x="953510" y="1825625"/>
            <a:ext cx="10284980" cy="4351338"/>
          </a:xfrm>
          <a:prstGeom prst="rect">
            <a:avLst/>
          </a:prstGeom>
        </p:spPr>
      </p:pic>
    </p:spTree>
    <p:extLst>
      <p:ext uri="{BB962C8B-B14F-4D97-AF65-F5344CB8AC3E}">
        <p14:creationId xmlns:p14="http://schemas.microsoft.com/office/powerpoint/2010/main" val="52157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8FAA-31BD-5643-90C7-FA34B7515D9C}"/>
              </a:ext>
            </a:extLst>
          </p:cNvPr>
          <p:cNvSpPr>
            <a:spLocks noGrp="1"/>
          </p:cNvSpPr>
          <p:nvPr>
            <p:ph type="title"/>
          </p:nvPr>
        </p:nvSpPr>
        <p:spPr/>
        <p:txBody>
          <a:bodyPr/>
          <a:lstStyle/>
          <a:p>
            <a:r>
              <a:rPr lang="en-US" dirty="0"/>
              <a:t>ANNOVAR</a:t>
            </a:r>
          </a:p>
        </p:txBody>
      </p:sp>
      <p:sp>
        <p:nvSpPr>
          <p:cNvPr id="3" name="Content Placeholder 2">
            <a:extLst>
              <a:ext uri="{FF2B5EF4-FFF2-40B4-BE49-F238E27FC236}">
                <a16:creationId xmlns:a16="http://schemas.microsoft.com/office/drawing/2014/main" id="{55C6E4D1-F24F-C641-A50D-720288C550A6}"/>
              </a:ext>
            </a:extLst>
          </p:cNvPr>
          <p:cNvSpPr>
            <a:spLocks noGrp="1"/>
          </p:cNvSpPr>
          <p:nvPr>
            <p:ph idx="1"/>
          </p:nvPr>
        </p:nvSpPr>
        <p:spPr/>
        <p:txBody>
          <a:bodyPr>
            <a:normAutofit fontScale="55000" lnSpcReduction="20000"/>
          </a:bodyPr>
          <a:lstStyle/>
          <a:p>
            <a:pPr marL="0" indent="0">
              <a:buNone/>
            </a:pPr>
            <a:r>
              <a:rPr lang="en-US" dirty="0"/>
              <a:t>Website</a:t>
            </a:r>
            <a:br>
              <a:rPr lang="en-US" dirty="0"/>
            </a:br>
            <a:r>
              <a:rPr lang="en-US" dirty="0">
                <a:hlinkClick r:id="rId2"/>
              </a:rPr>
              <a:t>https://annovar.openbioinformatics.org/en/latest/</a:t>
            </a:r>
            <a:r>
              <a:rPr lang="en-US" dirty="0"/>
              <a:t> </a:t>
            </a:r>
            <a:br>
              <a:rPr lang="en-US" dirty="0"/>
            </a:br>
            <a:endParaRPr lang="en-US" dirty="0"/>
          </a:p>
          <a:p>
            <a:pPr marL="0" indent="0">
              <a:buNone/>
            </a:pPr>
            <a:r>
              <a:rPr lang="en-US" dirty="0"/>
              <a:t>Documentation</a:t>
            </a:r>
            <a:br>
              <a:rPr lang="en-US" dirty="0"/>
            </a:br>
            <a:r>
              <a:rPr lang="en-US" dirty="0">
                <a:hlinkClick r:id="rId3"/>
              </a:rPr>
              <a:t>https://academic.oup.com/nar/article/38/16/e164/1749458</a:t>
            </a:r>
            <a:r>
              <a:rPr lang="en-US" dirty="0"/>
              <a:t> </a:t>
            </a:r>
          </a:p>
          <a:p>
            <a:pPr marL="0" indent="0">
              <a:buNone/>
            </a:pPr>
            <a:r>
              <a:rPr lang="en-US" dirty="0">
                <a:hlinkClick r:id="rId4"/>
              </a:rPr>
              <a:t>https://www.nature.com/articles/nprot.2015.105</a:t>
            </a:r>
            <a:r>
              <a:rPr lang="en-US" dirty="0"/>
              <a:t> </a:t>
            </a:r>
            <a:br>
              <a:rPr lang="en-US" dirty="0"/>
            </a:br>
            <a:endParaRPr lang="en-US" dirty="0"/>
          </a:p>
          <a:p>
            <a:pPr marL="0" indent="0">
              <a:buNone/>
            </a:pPr>
            <a:r>
              <a:rPr lang="en-US" dirty="0"/>
              <a:t>To run ANNOVAR, you have to locally save copies of the annotation databases you want to use (ANNOVAR will do this for you).</a:t>
            </a:r>
            <a:br>
              <a:rPr lang="en-US" dirty="0"/>
            </a:br>
            <a:br>
              <a:rPr lang="en-US" dirty="0"/>
            </a:br>
            <a:r>
              <a:rPr lang="en-US" dirty="0"/>
              <a:t>Input: text-base file with one line per variant. Must include chromosome, start/end positions, and alleles.</a:t>
            </a:r>
          </a:p>
          <a:p>
            <a:pPr marL="0" indent="0">
              <a:buNone/>
            </a:pPr>
            <a:endParaRPr lang="en-US" dirty="0"/>
          </a:p>
          <a:p>
            <a:pPr marL="0" indent="0">
              <a:buNone/>
            </a:pPr>
            <a:r>
              <a:rPr lang="en-US" dirty="0"/>
              <a:t>Types of annotation:</a:t>
            </a:r>
          </a:p>
          <a:p>
            <a:r>
              <a:rPr lang="en-US" dirty="0"/>
              <a:t>Gene-based (e.g., </a:t>
            </a:r>
            <a:r>
              <a:rPr lang="en-US" dirty="0" err="1"/>
              <a:t>RegSeq</a:t>
            </a:r>
            <a:r>
              <a:rPr lang="en-US" dirty="0"/>
              <a:t>, UCSC, ENSEMBL, GENCODE)</a:t>
            </a:r>
          </a:p>
          <a:p>
            <a:r>
              <a:rPr lang="en-US" dirty="0"/>
              <a:t>Region-based (e.g., conserved regions, chip-seq data, transcription factor binding sites, etc.)</a:t>
            </a:r>
          </a:p>
          <a:p>
            <a:r>
              <a:rPr lang="en-US" dirty="0"/>
              <a:t>Filter-based (i.e., matching variants to annotation based on exact position/alleles, and filtering on the annotation values)</a:t>
            </a:r>
            <a:br>
              <a:rPr lang="en-US" dirty="0"/>
            </a:br>
            <a:endParaRPr lang="en-US" dirty="0"/>
          </a:p>
          <a:p>
            <a:pPr marL="0" indent="0">
              <a:buNone/>
            </a:pPr>
            <a:endParaRPr lang="en-US" dirty="0"/>
          </a:p>
          <a:p>
            <a:pPr marL="0" indent="0">
              <a:buNone/>
            </a:pPr>
            <a:endParaRPr lang="en-US" dirty="0"/>
          </a:p>
          <a:p>
            <a:pPr marL="0" indent="0">
              <a:buNone/>
            </a:pPr>
            <a:endParaRPr lang="en-US" dirty="0"/>
          </a:p>
        </p:txBody>
      </p:sp>
      <p:pic>
        <p:nvPicPr>
          <p:cNvPr id="1026" name="Picture 2" descr="figure 1">
            <a:extLst>
              <a:ext uri="{FF2B5EF4-FFF2-40B4-BE49-F238E27FC236}">
                <a16:creationId xmlns:a16="http://schemas.microsoft.com/office/drawing/2014/main" id="{AC4F856E-7D3E-31EB-CB76-957E877BB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5613" y="103908"/>
            <a:ext cx="4927326" cy="3013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813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521D-7E06-F849-9854-024BBF3642F6}"/>
              </a:ext>
            </a:extLst>
          </p:cNvPr>
          <p:cNvSpPr>
            <a:spLocks noGrp="1"/>
          </p:cNvSpPr>
          <p:nvPr>
            <p:ph type="title"/>
          </p:nvPr>
        </p:nvSpPr>
        <p:spPr/>
        <p:txBody>
          <a:bodyPr/>
          <a:lstStyle/>
          <a:p>
            <a:r>
              <a:rPr lang="en-US" dirty="0"/>
              <a:t>ANNOVAR</a:t>
            </a:r>
          </a:p>
        </p:txBody>
      </p:sp>
      <p:sp>
        <p:nvSpPr>
          <p:cNvPr id="3" name="Content Placeholder 2">
            <a:extLst>
              <a:ext uri="{FF2B5EF4-FFF2-40B4-BE49-F238E27FC236}">
                <a16:creationId xmlns:a16="http://schemas.microsoft.com/office/drawing/2014/main" id="{EC954AC9-4876-6B4F-8E34-144E6B1C993E}"/>
              </a:ext>
            </a:extLst>
          </p:cNvPr>
          <p:cNvSpPr>
            <a:spLocks noGrp="1"/>
          </p:cNvSpPr>
          <p:nvPr>
            <p:ph idx="1"/>
          </p:nvPr>
        </p:nvSpPr>
        <p:spPr>
          <a:xfrm>
            <a:off x="838200" y="1825625"/>
            <a:ext cx="10515600" cy="4889500"/>
          </a:xfrm>
        </p:spPr>
        <p:txBody>
          <a:bodyPr>
            <a:normAutofit/>
          </a:bodyPr>
          <a:lstStyle/>
          <a:p>
            <a:pPr marL="0" indent="0">
              <a:buNone/>
            </a:pPr>
            <a:r>
              <a:rPr lang="en-US" dirty="0"/>
              <a:t>ANNOVAR consists of several Perl scripts, some of which have multiple functions</a:t>
            </a:r>
          </a:p>
          <a:p>
            <a:r>
              <a:rPr lang="en-US" dirty="0" err="1"/>
              <a:t>annotate_variation</a:t>
            </a:r>
            <a:br>
              <a:rPr lang="en-US" dirty="0"/>
            </a:br>
            <a:r>
              <a:rPr lang="en-US" sz="2000" dirty="0"/>
              <a:t># Download database</a:t>
            </a:r>
            <a:br>
              <a:rPr lang="en-US" sz="2000" dirty="0"/>
            </a:br>
            <a:r>
              <a:rPr lang="en-US" sz="2000" dirty="0"/>
              <a:t># Optional arguments include genome build</a:t>
            </a:r>
            <a:br>
              <a:rPr lang="en-US" sz="2000" dirty="0"/>
            </a:br>
            <a:r>
              <a:rPr lang="en-US" sz="2000" dirty="0"/>
              <a:t># Database examples: gene/</a:t>
            </a:r>
            <a:r>
              <a:rPr lang="en-US" sz="2000" dirty="0" err="1"/>
              <a:t>refGene</a:t>
            </a:r>
            <a:r>
              <a:rPr lang="en-US" sz="2000" dirty="0"/>
              <a:t>; 1000genomes; snp136; Cytoband; </a:t>
            </a:r>
            <a:r>
              <a:rPr lang="en-US" sz="2000" dirty="0" err="1"/>
              <a:t>tfbsConsSites</a:t>
            </a:r>
            <a:br>
              <a:rPr lang="en-US" sz="2000" dirty="0"/>
            </a:br>
            <a:r>
              <a:rPr lang="en-US" sz="2000" dirty="0"/>
              <a:t>&gt; </a:t>
            </a:r>
            <a:r>
              <a:rPr lang="en-US" sz="2000" dirty="0" err="1"/>
              <a:t>perl</a:t>
            </a:r>
            <a:r>
              <a:rPr lang="en-US" sz="2000" dirty="0"/>
              <a:t> </a:t>
            </a:r>
            <a:r>
              <a:rPr lang="en-US" sz="2000" dirty="0" err="1"/>
              <a:t>annotate_variation.pl</a:t>
            </a:r>
            <a:r>
              <a:rPr lang="en-US" sz="2000" dirty="0"/>
              <a:t> –</a:t>
            </a:r>
            <a:r>
              <a:rPr lang="en-US" sz="2000" dirty="0" err="1"/>
              <a:t>downdb</a:t>
            </a:r>
            <a:r>
              <a:rPr lang="en-US" sz="2000" dirty="0"/>
              <a:t> [options] &lt;</a:t>
            </a:r>
            <a:r>
              <a:rPr lang="en-US" sz="2000" dirty="0" err="1"/>
              <a:t>table_name</a:t>
            </a:r>
            <a:r>
              <a:rPr lang="en-US" sz="2000" dirty="0"/>
              <a:t>&gt; &lt;</a:t>
            </a:r>
            <a:r>
              <a:rPr lang="en-US" sz="2000" dirty="0" err="1"/>
              <a:t>output_path</a:t>
            </a:r>
            <a:r>
              <a:rPr lang="en-US" sz="2000" dirty="0"/>
              <a:t>&gt;</a:t>
            </a:r>
          </a:p>
          <a:p>
            <a:r>
              <a:rPr lang="en-US" dirty="0"/>
              <a:t>convert2annovar</a:t>
            </a:r>
            <a:br>
              <a:rPr lang="en-US" dirty="0"/>
            </a:br>
            <a:r>
              <a:rPr lang="en-US" sz="2000" dirty="0"/>
              <a:t># Use this to convert VCF, </a:t>
            </a:r>
            <a:r>
              <a:rPr lang="en-US" sz="2000" dirty="0" err="1"/>
              <a:t>Samtools</a:t>
            </a:r>
            <a:r>
              <a:rPr lang="en-US" sz="2000" dirty="0"/>
              <a:t>, or other filetypes to the correct input format</a:t>
            </a:r>
            <a:br>
              <a:rPr lang="en-US" sz="2000" dirty="0"/>
            </a:br>
            <a:r>
              <a:rPr lang="en-US" sz="2000" dirty="0"/>
              <a:t>&gt; </a:t>
            </a:r>
            <a:r>
              <a:rPr lang="en-US" sz="2000" dirty="0" err="1"/>
              <a:t>perl</a:t>
            </a:r>
            <a:r>
              <a:rPr lang="en-US" sz="2000" dirty="0"/>
              <a:t> convert2annovar.pl </a:t>
            </a:r>
            <a:r>
              <a:rPr lang="en-US" sz="2000" dirty="0" err="1"/>
              <a:t>old_file.vcf</a:t>
            </a:r>
            <a:r>
              <a:rPr lang="en-US" sz="2000" dirty="0"/>
              <a:t> –format vcf4 &gt; new_file.vcf4</a:t>
            </a:r>
          </a:p>
          <a:p>
            <a:endParaRPr lang="en-US" dirty="0"/>
          </a:p>
        </p:txBody>
      </p:sp>
    </p:spTree>
    <p:extLst>
      <p:ext uri="{BB962C8B-B14F-4D97-AF65-F5344CB8AC3E}">
        <p14:creationId xmlns:p14="http://schemas.microsoft.com/office/powerpoint/2010/main" val="533654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B6CD-8C05-8547-8AEC-648DB7BCCABF}"/>
              </a:ext>
            </a:extLst>
          </p:cNvPr>
          <p:cNvSpPr>
            <a:spLocks noGrp="1"/>
          </p:cNvSpPr>
          <p:nvPr>
            <p:ph type="title"/>
          </p:nvPr>
        </p:nvSpPr>
        <p:spPr/>
        <p:txBody>
          <a:bodyPr/>
          <a:lstStyle/>
          <a:p>
            <a:r>
              <a:rPr lang="en-US" dirty="0"/>
              <a:t>ANNOVAR</a:t>
            </a:r>
          </a:p>
        </p:txBody>
      </p:sp>
      <p:sp>
        <p:nvSpPr>
          <p:cNvPr id="3" name="Content Placeholder 2">
            <a:extLst>
              <a:ext uri="{FF2B5EF4-FFF2-40B4-BE49-F238E27FC236}">
                <a16:creationId xmlns:a16="http://schemas.microsoft.com/office/drawing/2014/main" id="{EF3FA478-3BD2-074E-B4E0-3F74B4D9E7D6}"/>
              </a:ext>
            </a:extLst>
          </p:cNvPr>
          <p:cNvSpPr>
            <a:spLocks noGrp="1"/>
          </p:cNvSpPr>
          <p:nvPr>
            <p:ph idx="1"/>
          </p:nvPr>
        </p:nvSpPr>
        <p:spPr/>
        <p:txBody>
          <a:bodyPr>
            <a:normAutofit/>
          </a:bodyPr>
          <a:lstStyle/>
          <a:p>
            <a:r>
              <a:rPr lang="en-US" dirty="0" err="1"/>
              <a:t>annotate_variation</a:t>
            </a:r>
            <a:br>
              <a:rPr lang="en-US" dirty="0"/>
            </a:br>
            <a:r>
              <a:rPr lang="en-US" sz="2000" dirty="0"/>
              <a:t>#Use this script again to do gene-based annotation</a:t>
            </a:r>
            <a:br>
              <a:rPr lang="en-US" sz="2000" dirty="0"/>
            </a:br>
            <a:r>
              <a:rPr lang="en-US" sz="2000" dirty="0"/>
              <a:t># Output = 2 files, one with non-</a:t>
            </a:r>
            <a:r>
              <a:rPr lang="en-US" sz="2000" dirty="0" err="1"/>
              <a:t>exonic</a:t>
            </a:r>
            <a:r>
              <a:rPr lang="en-US" sz="2000" dirty="0"/>
              <a:t> variant function (upstream, UTR, etc.), another with </a:t>
            </a:r>
            <a:r>
              <a:rPr lang="en-US" sz="2000" dirty="0" err="1"/>
              <a:t>exonic</a:t>
            </a:r>
            <a:r>
              <a:rPr lang="en-US" sz="2000" dirty="0"/>
              <a:t> function (e.g., nonsynonymous)</a:t>
            </a:r>
            <a:br>
              <a:rPr lang="en-US" sz="2000" dirty="0"/>
            </a:br>
            <a:r>
              <a:rPr lang="en-US" sz="2000" dirty="0"/>
              <a:t>&gt; </a:t>
            </a:r>
            <a:r>
              <a:rPr lang="en-US" sz="2000" dirty="0" err="1"/>
              <a:t>perl</a:t>
            </a:r>
            <a:r>
              <a:rPr lang="en-US" sz="2000" dirty="0"/>
              <a:t> </a:t>
            </a:r>
            <a:r>
              <a:rPr lang="en-US" sz="2000" dirty="0" err="1"/>
              <a:t>annotate_variation.pl</a:t>
            </a:r>
            <a:r>
              <a:rPr lang="en-US" sz="2000" dirty="0"/>
              <a:t> new_file.vcf4 –</a:t>
            </a:r>
            <a:r>
              <a:rPr lang="en-US" sz="2000" dirty="0" err="1"/>
              <a:t>buildver</a:t>
            </a:r>
            <a:r>
              <a:rPr lang="en-US" sz="2000" dirty="0"/>
              <a:t> hg19 </a:t>
            </a:r>
            <a:r>
              <a:rPr lang="en-US" sz="2000" dirty="0" err="1"/>
              <a:t>annotation_database_directory</a:t>
            </a:r>
            <a:r>
              <a:rPr lang="en-US" sz="2000" dirty="0"/>
              <a:t>/</a:t>
            </a:r>
          </a:p>
          <a:p>
            <a:r>
              <a:rPr lang="en-US" dirty="0" err="1"/>
              <a:t>annotate_variation</a:t>
            </a:r>
            <a:br>
              <a:rPr lang="en-US" dirty="0"/>
            </a:br>
            <a:r>
              <a:rPr lang="en-US" sz="2000" dirty="0"/>
              <a:t># Use this script again to do filter-based annotation (match by exact </a:t>
            </a:r>
            <a:r>
              <a:rPr lang="en-US" sz="2000" dirty="0" err="1"/>
              <a:t>location+alleles</a:t>
            </a:r>
            <a:r>
              <a:rPr lang="en-US" sz="2000" dirty="0"/>
              <a:t>)</a:t>
            </a:r>
            <a:br>
              <a:rPr lang="en-US" sz="2000" dirty="0"/>
            </a:br>
            <a:r>
              <a:rPr lang="en-US" sz="2000" dirty="0"/>
              <a:t># Output = 2 files, one with known variants, the other with unmatched variants</a:t>
            </a:r>
            <a:br>
              <a:rPr lang="en-US" sz="2000" dirty="0"/>
            </a:br>
            <a:r>
              <a:rPr lang="en-US" sz="2000" dirty="0"/>
              <a:t># You can also filter out variants based on the values of the annotate data</a:t>
            </a:r>
            <a:br>
              <a:rPr lang="en-US" sz="2000" dirty="0"/>
            </a:br>
            <a:r>
              <a:rPr lang="en-US" sz="2000" dirty="0"/>
              <a:t>&gt; </a:t>
            </a:r>
            <a:r>
              <a:rPr lang="en-US" sz="2000" dirty="0" err="1"/>
              <a:t>perl</a:t>
            </a:r>
            <a:r>
              <a:rPr lang="en-US" sz="2000" dirty="0"/>
              <a:t> </a:t>
            </a:r>
            <a:r>
              <a:rPr lang="en-US" sz="2000" dirty="0" err="1"/>
              <a:t>annotate_variation.pl</a:t>
            </a:r>
            <a:r>
              <a:rPr lang="en-US" sz="2000" dirty="0"/>
              <a:t> new_file.vcf4  –filter –</a:t>
            </a:r>
            <a:r>
              <a:rPr lang="en-US" sz="2000" dirty="0" err="1"/>
              <a:t>dbtype</a:t>
            </a:r>
            <a:r>
              <a:rPr lang="en-US" sz="2000" dirty="0"/>
              <a:t> 1000g2012apir_EUR –</a:t>
            </a:r>
            <a:r>
              <a:rPr lang="en-US" sz="2000" dirty="0" err="1"/>
              <a:t>buildver</a:t>
            </a:r>
            <a:r>
              <a:rPr lang="en-US" sz="2000" dirty="0"/>
              <a:t> hg19 </a:t>
            </a:r>
            <a:r>
              <a:rPr lang="en-US" sz="2000" dirty="0" err="1"/>
              <a:t>annotation_database_directory</a:t>
            </a:r>
            <a:r>
              <a:rPr lang="en-US" sz="2000" dirty="0"/>
              <a:t>/</a:t>
            </a:r>
          </a:p>
          <a:p>
            <a:endParaRPr lang="en-US" dirty="0"/>
          </a:p>
        </p:txBody>
      </p:sp>
    </p:spTree>
    <p:extLst>
      <p:ext uri="{BB962C8B-B14F-4D97-AF65-F5344CB8AC3E}">
        <p14:creationId xmlns:p14="http://schemas.microsoft.com/office/powerpoint/2010/main" val="2647723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82FB-FD29-4443-99DA-01412717F5A9}"/>
              </a:ext>
            </a:extLst>
          </p:cNvPr>
          <p:cNvSpPr>
            <a:spLocks noGrp="1"/>
          </p:cNvSpPr>
          <p:nvPr>
            <p:ph type="title"/>
          </p:nvPr>
        </p:nvSpPr>
        <p:spPr/>
        <p:txBody>
          <a:bodyPr/>
          <a:lstStyle/>
          <a:p>
            <a:r>
              <a:rPr lang="en-US" dirty="0"/>
              <a:t>Codons</a:t>
            </a:r>
          </a:p>
        </p:txBody>
      </p:sp>
      <p:sp>
        <p:nvSpPr>
          <p:cNvPr id="6" name="Content Placeholder 5">
            <a:extLst>
              <a:ext uri="{FF2B5EF4-FFF2-40B4-BE49-F238E27FC236}">
                <a16:creationId xmlns:a16="http://schemas.microsoft.com/office/drawing/2014/main" id="{99945AB7-297E-3F48-AE7C-D1599457F0F4}"/>
              </a:ext>
            </a:extLst>
          </p:cNvPr>
          <p:cNvSpPr>
            <a:spLocks noGrp="1"/>
          </p:cNvSpPr>
          <p:nvPr>
            <p:ph idx="1"/>
          </p:nvPr>
        </p:nvSpPr>
        <p:spPr/>
        <p:txBody>
          <a:bodyPr/>
          <a:lstStyle/>
          <a:p>
            <a:endParaRPr lang="en-US"/>
          </a:p>
        </p:txBody>
      </p:sp>
      <p:pic>
        <p:nvPicPr>
          <p:cNvPr id="7" name="Content Placeholder 3">
            <a:extLst>
              <a:ext uri="{FF2B5EF4-FFF2-40B4-BE49-F238E27FC236}">
                <a16:creationId xmlns:a16="http://schemas.microsoft.com/office/drawing/2014/main" id="{3792AB3A-E97B-BF4F-AAF5-36636BFA8293}"/>
              </a:ext>
            </a:extLst>
          </p:cNvPr>
          <p:cNvPicPr>
            <a:picLocks noChangeAspect="1"/>
          </p:cNvPicPr>
          <p:nvPr/>
        </p:nvPicPr>
        <p:blipFill>
          <a:blip r:embed="rId3"/>
          <a:stretch>
            <a:fillRect/>
          </a:stretch>
        </p:blipFill>
        <p:spPr>
          <a:xfrm>
            <a:off x="5330444" y="1918494"/>
            <a:ext cx="4140200" cy="4165600"/>
          </a:xfrm>
          <a:prstGeom prst="rect">
            <a:avLst/>
          </a:prstGeom>
        </p:spPr>
      </p:pic>
    </p:spTree>
    <p:extLst>
      <p:ext uri="{BB962C8B-B14F-4D97-AF65-F5344CB8AC3E}">
        <p14:creationId xmlns:p14="http://schemas.microsoft.com/office/powerpoint/2010/main" val="4054447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8772-A871-4845-A1A3-EFF926294AFA}"/>
              </a:ext>
            </a:extLst>
          </p:cNvPr>
          <p:cNvSpPr>
            <a:spLocks noGrp="1"/>
          </p:cNvSpPr>
          <p:nvPr>
            <p:ph type="title"/>
          </p:nvPr>
        </p:nvSpPr>
        <p:spPr/>
        <p:txBody>
          <a:bodyPr/>
          <a:lstStyle/>
          <a:p>
            <a:r>
              <a:rPr lang="en-US" dirty="0"/>
              <a:t>ANNOVAR</a:t>
            </a:r>
          </a:p>
        </p:txBody>
      </p:sp>
      <p:sp>
        <p:nvSpPr>
          <p:cNvPr id="3" name="Content Placeholder 2">
            <a:extLst>
              <a:ext uri="{FF2B5EF4-FFF2-40B4-BE49-F238E27FC236}">
                <a16:creationId xmlns:a16="http://schemas.microsoft.com/office/drawing/2014/main" id="{F525A490-445A-6B40-AFD2-DE0D0B32DB1A}"/>
              </a:ext>
            </a:extLst>
          </p:cNvPr>
          <p:cNvSpPr>
            <a:spLocks noGrp="1"/>
          </p:cNvSpPr>
          <p:nvPr>
            <p:ph idx="1"/>
          </p:nvPr>
        </p:nvSpPr>
        <p:spPr/>
        <p:txBody>
          <a:bodyPr>
            <a:normAutofit fontScale="92500" lnSpcReduction="20000"/>
          </a:bodyPr>
          <a:lstStyle/>
          <a:p>
            <a:r>
              <a:rPr lang="en-US" dirty="0" err="1"/>
              <a:t>annotate_variation</a:t>
            </a:r>
            <a:br>
              <a:rPr lang="en-US" dirty="0"/>
            </a:br>
            <a:r>
              <a:rPr lang="en-US" sz="2200" dirty="0"/>
              <a:t># Use this script </a:t>
            </a:r>
            <a:r>
              <a:rPr lang="en-US" sz="2200" i="1" dirty="0"/>
              <a:t>again</a:t>
            </a:r>
            <a:r>
              <a:rPr lang="en-US" sz="2200" dirty="0"/>
              <a:t> to do region annotation </a:t>
            </a:r>
            <a:br>
              <a:rPr lang="en-US" sz="2200" dirty="0"/>
            </a:br>
            <a:r>
              <a:rPr lang="en-US" sz="2200" dirty="0"/>
              <a:t># Output: annotated file</a:t>
            </a:r>
            <a:br>
              <a:rPr lang="en-US" sz="2200" dirty="0"/>
            </a:br>
            <a:r>
              <a:rPr lang="en-US" sz="2200" dirty="0"/>
              <a:t>&gt; </a:t>
            </a:r>
            <a:r>
              <a:rPr lang="en-US" sz="2200" dirty="0" err="1"/>
              <a:t>perl</a:t>
            </a:r>
            <a:r>
              <a:rPr lang="en-US" sz="2200" dirty="0"/>
              <a:t> </a:t>
            </a:r>
            <a:r>
              <a:rPr lang="en-US" sz="2200" dirty="0" err="1"/>
              <a:t>annotate_variation.pl</a:t>
            </a:r>
            <a:r>
              <a:rPr lang="en-US" sz="2200" dirty="0"/>
              <a:t> new_file.vcf4  –</a:t>
            </a:r>
            <a:r>
              <a:rPr lang="en-US" sz="2200" dirty="0" err="1"/>
              <a:t>regionanno</a:t>
            </a:r>
            <a:r>
              <a:rPr lang="en-US" sz="2200" dirty="0"/>
              <a:t> –</a:t>
            </a:r>
            <a:r>
              <a:rPr lang="en-US" sz="2200" dirty="0" err="1"/>
              <a:t>dbtype</a:t>
            </a:r>
            <a:r>
              <a:rPr lang="en-US" sz="2200" dirty="0"/>
              <a:t> &lt;argument&gt; –</a:t>
            </a:r>
            <a:r>
              <a:rPr lang="en-US" sz="2200" dirty="0" err="1"/>
              <a:t>buildver</a:t>
            </a:r>
            <a:r>
              <a:rPr lang="en-US" sz="2200" dirty="0"/>
              <a:t> hg19 [more options] </a:t>
            </a:r>
            <a:r>
              <a:rPr lang="en-US" sz="2200" dirty="0" err="1"/>
              <a:t>annotation_database_directory</a:t>
            </a:r>
            <a:r>
              <a:rPr lang="en-US" sz="2200" dirty="0"/>
              <a:t>/</a:t>
            </a:r>
          </a:p>
          <a:p>
            <a:r>
              <a:rPr lang="en-US" dirty="0" err="1"/>
              <a:t>summarize_annovar</a:t>
            </a:r>
            <a:br>
              <a:rPr lang="en-US" dirty="0"/>
            </a:br>
            <a:r>
              <a:rPr lang="en-US" sz="2200" dirty="0"/>
              <a:t># Integrates results from multiple databases and outputs them to an Excel file</a:t>
            </a:r>
          </a:p>
          <a:p>
            <a:r>
              <a:rPr lang="en-US" dirty="0" err="1"/>
              <a:t>variants_reduction</a:t>
            </a:r>
            <a:br>
              <a:rPr lang="en-US" dirty="0"/>
            </a:br>
            <a:r>
              <a:rPr lang="en-US" sz="2200" dirty="0"/>
              <a:t># Allows more advanced/customized filtering options across multiple values across multiple databases, with the goal of helping you prioritize/identify causal variants</a:t>
            </a:r>
          </a:p>
          <a:p>
            <a:r>
              <a:rPr lang="en-US" dirty="0" err="1"/>
              <a:t>retrieve_seq_from_fasta</a:t>
            </a:r>
            <a:br>
              <a:rPr lang="en-US" dirty="0"/>
            </a:br>
            <a:r>
              <a:rPr lang="en-US" sz="2200" dirty="0"/>
              <a:t># Retrieve base sequence for region</a:t>
            </a:r>
          </a:p>
          <a:p>
            <a:r>
              <a:rPr lang="en-US" dirty="0" err="1"/>
              <a:t>coding_change</a:t>
            </a:r>
            <a:br>
              <a:rPr lang="en-US" dirty="0"/>
            </a:br>
            <a:r>
              <a:rPr lang="en-US" sz="2200" dirty="0"/>
              <a:t># Retrieves protein sequence (for “reference” vs for “mutated” genome)</a:t>
            </a:r>
          </a:p>
          <a:p>
            <a:endParaRPr lang="en-US" dirty="0"/>
          </a:p>
        </p:txBody>
      </p:sp>
    </p:spTree>
    <p:extLst>
      <p:ext uri="{BB962C8B-B14F-4D97-AF65-F5344CB8AC3E}">
        <p14:creationId xmlns:p14="http://schemas.microsoft.com/office/powerpoint/2010/main" val="3226069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E14B-FCD0-A240-A649-1672111F1F4D}"/>
              </a:ext>
            </a:extLst>
          </p:cNvPr>
          <p:cNvSpPr>
            <a:spLocks noGrp="1"/>
          </p:cNvSpPr>
          <p:nvPr>
            <p:ph type="title"/>
          </p:nvPr>
        </p:nvSpPr>
        <p:spPr>
          <a:xfrm>
            <a:off x="838200" y="-19053"/>
            <a:ext cx="10515600" cy="1325563"/>
          </a:xfrm>
        </p:spPr>
        <p:txBody>
          <a:bodyPr/>
          <a:lstStyle/>
          <a:p>
            <a:r>
              <a:rPr lang="en-US" dirty="0"/>
              <a:t>ANNOVAR vignette</a:t>
            </a:r>
          </a:p>
        </p:txBody>
      </p:sp>
      <p:sp>
        <p:nvSpPr>
          <p:cNvPr id="3" name="Content Placeholder 2">
            <a:extLst>
              <a:ext uri="{FF2B5EF4-FFF2-40B4-BE49-F238E27FC236}">
                <a16:creationId xmlns:a16="http://schemas.microsoft.com/office/drawing/2014/main" id="{167BC944-D645-5B47-98AB-39F7B741FBA4}"/>
              </a:ext>
            </a:extLst>
          </p:cNvPr>
          <p:cNvSpPr>
            <a:spLocks noGrp="1"/>
          </p:cNvSpPr>
          <p:nvPr>
            <p:ph idx="1"/>
          </p:nvPr>
        </p:nvSpPr>
        <p:spPr>
          <a:xfrm>
            <a:off x="282575" y="1131882"/>
            <a:ext cx="10515600" cy="5360993"/>
          </a:xfrm>
        </p:spPr>
        <p:txBody>
          <a:bodyPr>
            <a:normAutofit lnSpcReduction="10000"/>
          </a:bodyPr>
          <a:lstStyle/>
          <a:p>
            <a:pPr marL="0" indent="0">
              <a:buNone/>
            </a:pPr>
            <a:r>
              <a:rPr lang="en-US" sz="2200" dirty="0"/>
              <a:t>Example from ANNOVAR paper</a:t>
            </a:r>
          </a:p>
          <a:p>
            <a:r>
              <a:rPr lang="en-US" sz="2200" dirty="0"/>
              <a:t>Try to find a Mendelian disease gene in an individual’s</a:t>
            </a:r>
            <a:br>
              <a:rPr lang="en-US" sz="2200" dirty="0"/>
            </a:br>
            <a:r>
              <a:rPr lang="en-US" sz="2200" dirty="0"/>
              <a:t>sequence data</a:t>
            </a:r>
          </a:p>
          <a:p>
            <a:r>
              <a:rPr lang="en-US" sz="2200" dirty="0"/>
              <a:t>Approach: Take sequence data from “unaffected” people and</a:t>
            </a:r>
            <a:br>
              <a:rPr lang="en-US" sz="2200" dirty="0"/>
            </a:br>
            <a:r>
              <a:rPr lang="en-US" sz="2200" dirty="0"/>
              <a:t>add in known Mendelian disease variants to “simulate” the disease</a:t>
            </a:r>
          </a:p>
          <a:p>
            <a:r>
              <a:rPr lang="en-US" sz="2200" dirty="0"/>
              <a:t>Use a simple annotation/filtering procedure to whittle</a:t>
            </a:r>
            <a:br>
              <a:rPr lang="en-US" sz="2200" dirty="0"/>
            </a:br>
            <a:r>
              <a:rPr lang="en-US" sz="2200" dirty="0"/>
              <a:t>down the list of genes and try to come up with the causal genes</a:t>
            </a:r>
          </a:p>
          <a:p>
            <a:r>
              <a:rPr lang="en-US" sz="2200" dirty="0"/>
              <a:t>The example at the right uses 1 subject to get to 20 genes</a:t>
            </a:r>
            <a:br>
              <a:rPr lang="en-US" sz="2200" dirty="0"/>
            </a:br>
            <a:r>
              <a:rPr lang="en-US" sz="2200" dirty="0"/>
              <a:t>(Note that </a:t>
            </a:r>
            <a:r>
              <a:rPr lang="en-US" sz="2200" dirty="0" err="1"/>
              <a:t>PolyPhen</a:t>
            </a:r>
            <a:r>
              <a:rPr lang="en-US" sz="2200" dirty="0"/>
              <a:t> calls one of the causal mutations “benign”)</a:t>
            </a:r>
          </a:p>
          <a:p>
            <a:r>
              <a:rPr lang="en-US" sz="2200" dirty="0"/>
              <a:t> In a different example, intersecting gene lists from 4 people</a:t>
            </a:r>
          </a:p>
          <a:p>
            <a:pPr lvl="1"/>
            <a:r>
              <a:rPr lang="en-US" sz="2200" dirty="0"/>
              <a:t>1 subject </a:t>
            </a:r>
            <a:r>
              <a:rPr lang="en-US" sz="2200" dirty="0">
                <a:sym typeface="Wingdings" pitchFamily="2" charset="2"/>
              </a:rPr>
              <a:t> 159 genes</a:t>
            </a:r>
          </a:p>
          <a:p>
            <a:pPr lvl="1"/>
            <a:r>
              <a:rPr lang="en-US" sz="2200" dirty="0">
                <a:sym typeface="Wingdings" pitchFamily="2" charset="2"/>
              </a:rPr>
              <a:t>2 subjects  13 genes</a:t>
            </a:r>
          </a:p>
          <a:p>
            <a:pPr lvl="1"/>
            <a:r>
              <a:rPr lang="en-US" sz="2200" dirty="0">
                <a:sym typeface="Wingdings" pitchFamily="2" charset="2"/>
              </a:rPr>
              <a:t>3 subjects  6 genes</a:t>
            </a:r>
          </a:p>
          <a:p>
            <a:pPr lvl="1"/>
            <a:r>
              <a:rPr lang="en-US" sz="2200" dirty="0">
                <a:sym typeface="Wingdings" pitchFamily="2" charset="2"/>
              </a:rPr>
              <a:t>4 subjects  4 genes (including the causal gene)</a:t>
            </a:r>
          </a:p>
          <a:p>
            <a:pPr lvl="1"/>
            <a:r>
              <a:rPr lang="en-US" sz="2200" dirty="0">
                <a:sym typeface="Wingdings" pitchFamily="2" charset="2"/>
              </a:rPr>
              <a:t>SIFT + </a:t>
            </a:r>
            <a:r>
              <a:rPr lang="en-US" sz="2200" dirty="0" err="1">
                <a:sym typeface="Wingdings" pitchFamily="2" charset="2"/>
              </a:rPr>
              <a:t>PolyPhen</a:t>
            </a:r>
            <a:r>
              <a:rPr lang="en-US" sz="2200" dirty="0">
                <a:sym typeface="Wingdings" pitchFamily="2" charset="2"/>
              </a:rPr>
              <a:t>  2 genes (including causal gene)</a:t>
            </a:r>
            <a:endParaRPr lang="en-US" sz="2200" dirty="0"/>
          </a:p>
        </p:txBody>
      </p:sp>
      <p:pic>
        <p:nvPicPr>
          <p:cNvPr id="4" name="Picture 3">
            <a:extLst>
              <a:ext uri="{FF2B5EF4-FFF2-40B4-BE49-F238E27FC236}">
                <a16:creationId xmlns:a16="http://schemas.microsoft.com/office/drawing/2014/main" id="{E3196D31-F87D-F147-BA85-F098AD3B5AF6}"/>
              </a:ext>
            </a:extLst>
          </p:cNvPr>
          <p:cNvPicPr>
            <a:picLocks noChangeAspect="1"/>
          </p:cNvPicPr>
          <p:nvPr/>
        </p:nvPicPr>
        <p:blipFill>
          <a:blip r:embed="rId2"/>
          <a:stretch>
            <a:fillRect/>
          </a:stretch>
        </p:blipFill>
        <p:spPr>
          <a:xfrm>
            <a:off x="8759825" y="155575"/>
            <a:ext cx="3302000" cy="6337300"/>
          </a:xfrm>
          <a:prstGeom prst="rect">
            <a:avLst/>
          </a:prstGeom>
        </p:spPr>
      </p:pic>
      <p:sp>
        <p:nvSpPr>
          <p:cNvPr id="5" name="Rectangle 4">
            <a:extLst>
              <a:ext uri="{FF2B5EF4-FFF2-40B4-BE49-F238E27FC236}">
                <a16:creationId xmlns:a16="http://schemas.microsoft.com/office/drawing/2014/main" id="{1017C836-12E6-CC44-B8EA-AEEDC006D1F4}"/>
              </a:ext>
            </a:extLst>
          </p:cNvPr>
          <p:cNvSpPr/>
          <p:nvPr/>
        </p:nvSpPr>
        <p:spPr>
          <a:xfrm>
            <a:off x="2380763" y="6311900"/>
            <a:ext cx="5858848" cy="369332"/>
          </a:xfrm>
          <a:prstGeom prst="rect">
            <a:avLst/>
          </a:prstGeom>
        </p:spPr>
        <p:txBody>
          <a:bodyPr wrap="none">
            <a:spAutoFit/>
          </a:bodyPr>
          <a:lstStyle/>
          <a:p>
            <a:r>
              <a:rPr lang="en-US" dirty="0"/>
              <a:t>https://</a:t>
            </a:r>
            <a:r>
              <a:rPr lang="en-US" dirty="0" err="1"/>
              <a:t>academic.oup.com</a:t>
            </a:r>
            <a:r>
              <a:rPr lang="en-US" dirty="0"/>
              <a:t>/</a:t>
            </a:r>
            <a:r>
              <a:rPr lang="en-US" dirty="0" err="1"/>
              <a:t>nar</a:t>
            </a:r>
            <a:r>
              <a:rPr lang="en-US" dirty="0"/>
              <a:t>/article/38/16/e164/1749458</a:t>
            </a:r>
          </a:p>
        </p:txBody>
      </p:sp>
    </p:spTree>
    <p:extLst>
      <p:ext uri="{BB962C8B-B14F-4D97-AF65-F5344CB8AC3E}">
        <p14:creationId xmlns:p14="http://schemas.microsoft.com/office/powerpoint/2010/main" val="1410019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F2C3B-FD9B-E04F-EF70-649FB6AADF2E}"/>
              </a:ext>
            </a:extLst>
          </p:cNvPr>
          <p:cNvSpPr>
            <a:spLocks noGrp="1"/>
          </p:cNvSpPr>
          <p:nvPr>
            <p:ph type="title"/>
          </p:nvPr>
        </p:nvSpPr>
        <p:spPr/>
        <p:txBody>
          <a:bodyPr/>
          <a:lstStyle/>
          <a:p>
            <a:r>
              <a:rPr lang="en-US" dirty="0" err="1"/>
              <a:t>wANNOVAR</a:t>
            </a:r>
            <a:endParaRPr lang="en-US" dirty="0"/>
          </a:p>
        </p:txBody>
      </p:sp>
      <p:pic>
        <p:nvPicPr>
          <p:cNvPr id="4" name="Content Placeholder 3">
            <a:extLst>
              <a:ext uri="{FF2B5EF4-FFF2-40B4-BE49-F238E27FC236}">
                <a16:creationId xmlns:a16="http://schemas.microsoft.com/office/drawing/2014/main" id="{21FD22CE-7C53-2107-3E04-5D925ED82FC1}"/>
              </a:ext>
            </a:extLst>
          </p:cNvPr>
          <p:cNvPicPr>
            <a:picLocks noGrp="1" noChangeAspect="1"/>
          </p:cNvPicPr>
          <p:nvPr>
            <p:ph idx="1"/>
          </p:nvPr>
        </p:nvPicPr>
        <p:blipFill>
          <a:blip r:embed="rId2"/>
          <a:stretch>
            <a:fillRect/>
          </a:stretch>
        </p:blipFill>
        <p:spPr>
          <a:xfrm>
            <a:off x="2794523" y="1825625"/>
            <a:ext cx="6602954" cy="4351338"/>
          </a:xfrm>
          <a:prstGeom prst="rect">
            <a:avLst/>
          </a:prstGeom>
        </p:spPr>
      </p:pic>
      <p:sp>
        <p:nvSpPr>
          <p:cNvPr id="6" name="TextBox 5">
            <a:extLst>
              <a:ext uri="{FF2B5EF4-FFF2-40B4-BE49-F238E27FC236}">
                <a16:creationId xmlns:a16="http://schemas.microsoft.com/office/drawing/2014/main" id="{C4CC2572-83A7-88CB-5D23-15534D92042D}"/>
              </a:ext>
            </a:extLst>
          </p:cNvPr>
          <p:cNvSpPr txBox="1"/>
          <p:nvPr/>
        </p:nvSpPr>
        <p:spPr>
          <a:xfrm>
            <a:off x="4637315" y="1435990"/>
            <a:ext cx="6099348" cy="369332"/>
          </a:xfrm>
          <a:prstGeom prst="rect">
            <a:avLst/>
          </a:prstGeom>
          <a:noFill/>
        </p:spPr>
        <p:txBody>
          <a:bodyPr wrap="square">
            <a:spAutoFit/>
          </a:bodyPr>
          <a:lstStyle/>
          <a:p>
            <a:r>
              <a:rPr lang="en-US" dirty="0"/>
              <a:t>https://</a:t>
            </a:r>
            <a:r>
              <a:rPr lang="en-US" dirty="0" err="1"/>
              <a:t>wannovar.wglab.org</a:t>
            </a:r>
            <a:endParaRPr lang="en-US" dirty="0"/>
          </a:p>
        </p:txBody>
      </p:sp>
      <p:sp>
        <p:nvSpPr>
          <p:cNvPr id="8" name="TextBox 7">
            <a:extLst>
              <a:ext uri="{FF2B5EF4-FFF2-40B4-BE49-F238E27FC236}">
                <a16:creationId xmlns:a16="http://schemas.microsoft.com/office/drawing/2014/main" id="{7344334A-77DB-B993-E85C-4659C2F32409}"/>
              </a:ext>
            </a:extLst>
          </p:cNvPr>
          <p:cNvSpPr txBox="1"/>
          <p:nvPr/>
        </p:nvSpPr>
        <p:spPr>
          <a:xfrm>
            <a:off x="6347803" y="6381932"/>
            <a:ext cx="6099348" cy="369332"/>
          </a:xfrm>
          <a:prstGeom prst="rect">
            <a:avLst/>
          </a:prstGeom>
          <a:noFill/>
        </p:spPr>
        <p:txBody>
          <a:bodyPr wrap="square">
            <a:spAutoFit/>
          </a:bodyPr>
          <a:lstStyle/>
          <a:p>
            <a:r>
              <a:rPr lang="en-US" dirty="0"/>
              <a:t>https://</a:t>
            </a:r>
            <a:r>
              <a:rPr lang="en-US" dirty="0" err="1"/>
              <a:t>www.ncbi.nlm.nih.gov</a:t>
            </a:r>
            <a:r>
              <a:rPr lang="en-US" dirty="0"/>
              <a:t>/</a:t>
            </a:r>
            <a:r>
              <a:rPr lang="en-US" dirty="0" err="1"/>
              <a:t>pmc</a:t>
            </a:r>
            <a:r>
              <a:rPr lang="en-US" dirty="0"/>
              <a:t>/articles/PMC3556337/</a:t>
            </a:r>
          </a:p>
        </p:txBody>
      </p:sp>
    </p:spTree>
    <p:extLst>
      <p:ext uri="{BB962C8B-B14F-4D97-AF65-F5344CB8AC3E}">
        <p14:creationId xmlns:p14="http://schemas.microsoft.com/office/powerpoint/2010/main" val="318610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F74F-A9F8-1242-8DA0-AC26065FD207}"/>
              </a:ext>
            </a:extLst>
          </p:cNvPr>
          <p:cNvSpPr>
            <a:spLocks noGrp="1"/>
          </p:cNvSpPr>
          <p:nvPr>
            <p:ph type="title"/>
          </p:nvPr>
        </p:nvSpPr>
        <p:spPr/>
        <p:txBody>
          <a:bodyPr/>
          <a:lstStyle/>
          <a:p>
            <a:r>
              <a:rPr lang="en-US" dirty="0"/>
              <a:t>Some guidelines for interpreting evidence</a:t>
            </a:r>
          </a:p>
        </p:txBody>
      </p:sp>
      <p:sp>
        <p:nvSpPr>
          <p:cNvPr id="3" name="Content Placeholder 2">
            <a:extLst>
              <a:ext uri="{FF2B5EF4-FFF2-40B4-BE49-F238E27FC236}">
                <a16:creationId xmlns:a16="http://schemas.microsoft.com/office/drawing/2014/main" id="{4C9761AC-1EFC-5E4F-B101-51F0821E5EE8}"/>
              </a:ext>
            </a:extLst>
          </p:cNvPr>
          <p:cNvSpPr>
            <a:spLocks noGrp="1"/>
          </p:cNvSpPr>
          <p:nvPr>
            <p:ph idx="1"/>
          </p:nvPr>
        </p:nvSpPr>
        <p:spPr/>
        <p:txBody>
          <a:bodyPr/>
          <a:lstStyle/>
          <a:p>
            <a:pPr marL="0" indent="0">
              <a:buNone/>
            </a:pPr>
            <a:r>
              <a:rPr lang="en-US" dirty="0"/>
              <a:t>What to do now with all this annotation?</a:t>
            </a:r>
          </a:p>
        </p:txBody>
      </p:sp>
      <p:pic>
        <p:nvPicPr>
          <p:cNvPr id="7" name="Content Placeholder 3">
            <a:extLst>
              <a:ext uri="{FF2B5EF4-FFF2-40B4-BE49-F238E27FC236}">
                <a16:creationId xmlns:a16="http://schemas.microsoft.com/office/drawing/2014/main" id="{8CA27998-796B-F840-93B0-10352C42A9DB}"/>
              </a:ext>
            </a:extLst>
          </p:cNvPr>
          <p:cNvPicPr>
            <a:picLocks noChangeAspect="1"/>
          </p:cNvPicPr>
          <p:nvPr/>
        </p:nvPicPr>
        <p:blipFill>
          <a:blip r:embed="rId2"/>
          <a:stretch>
            <a:fillRect/>
          </a:stretch>
        </p:blipFill>
        <p:spPr>
          <a:xfrm>
            <a:off x="146050" y="4231383"/>
            <a:ext cx="6280030" cy="2438400"/>
          </a:xfrm>
          <a:prstGeom prst="rect">
            <a:avLst/>
          </a:prstGeom>
        </p:spPr>
      </p:pic>
      <p:graphicFrame>
        <p:nvGraphicFramePr>
          <p:cNvPr id="8" name="Table 7">
            <a:extLst>
              <a:ext uri="{FF2B5EF4-FFF2-40B4-BE49-F238E27FC236}">
                <a16:creationId xmlns:a16="http://schemas.microsoft.com/office/drawing/2014/main" id="{A6D5FD83-CFDE-5442-8E9F-474D8AFA8852}"/>
              </a:ext>
            </a:extLst>
          </p:cNvPr>
          <p:cNvGraphicFramePr>
            <a:graphicFrameLocks noGrp="1"/>
          </p:cNvGraphicFramePr>
          <p:nvPr>
            <p:extLst>
              <p:ext uri="{D42A27DB-BD31-4B8C-83A1-F6EECF244321}">
                <p14:modId xmlns:p14="http://schemas.microsoft.com/office/powerpoint/2010/main" val="3444097288"/>
              </p:ext>
            </p:extLst>
          </p:nvPr>
        </p:nvGraphicFramePr>
        <p:xfrm>
          <a:off x="6585242" y="4231383"/>
          <a:ext cx="3495884" cy="2438400"/>
        </p:xfrm>
        <a:graphic>
          <a:graphicData uri="http://schemas.openxmlformats.org/drawingml/2006/table">
            <a:tbl>
              <a:tblPr>
                <a:tableStyleId>{5C22544A-7EE6-4342-B048-85BDC9FD1C3A}</a:tableStyleId>
              </a:tblPr>
              <a:tblGrid>
                <a:gridCol w="896938">
                  <a:extLst>
                    <a:ext uri="{9D8B030D-6E8A-4147-A177-3AD203B41FA5}">
                      <a16:colId xmlns:a16="http://schemas.microsoft.com/office/drawing/2014/main" val="1897542328"/>
                    </a:ext>
                  </a:extLst>
                </a:gridCol>
                <a:gridCol w="439737">
                  <a:extLst>
                    <a:ext uri="{9D8B030D-6E8A-4147-A177-3AD203B41FA5}">
                      <a16:colId xmlns:a16="http://schemas.microsoft.com/office/drawing/2014/main" val="2025181301"/>
                    </a:ext>
                  </a:extLst>
                </a:gridCol>
                <a:gridCol w="438150">
                  <a:extLst>
                    <a:ext uri="{9D8B030D-6E8A-4147-A177-3AD203B41FA5}">
                      <a16:colId xmlns:a16="http://schemas.microsoft.com/office/drawing/2014/main" val="1702007516"/>
                    </a:ext>
                  </a:extLst>
                </a:gridCol>
                <a:gridCol w="512762">
                  <a:extLst>
                    <a:ext uri="{9D8B030D-6E8A-4147-A177-3AD203B41FA5}">
                      <a16:colId xmlns:a16="http://schemas.microsoft.com/office/drawing/2014/main" val="2371008375"/>
                    </a:ext>
                  </a:extLst>
                </a:gridCol>
                <a:gridCol w="438150">
                  <a:extLst>
                    <a:ext uri="{9D8B030D-6E8A-4147-A177-3AD203B41FA5}">
                      <a16:colId xmlns:a16="http://schemas.microsoft.com/office/drawing/2014/main" val="2956504198"/>
                    </a:ext>
                  </a:extLst>
                </a:gridCol>
                <a:gridCol w="170072">
                  <a:extLst>
                    <a:ext uri="{9D8B030D-6E8A-4147-A177-3AD203B41FA5}">
                      <a16:colId xmlns:a16="http://schemas.microsoft.com/office/drawing/2014/main" val="2548831487"/>
                    </a:ext>
                  </a:extLst>
                </a:gridCol>
                <a:gridCol w="600075">
                  <a:extLst>
                    <a:ext uri="{9D8B030D-6E8A-4147-A177-3AD203B41FA5}">
                      <a16:colId xmlns:a16="http://schemas.microsoft.com/office/drawing/2014/main" val="2516748874"/>
                    </a:ext>
                  </a:extLst>
                </a:gridCol>
              </a:tblGrid>
              <a:tr h="203200">
                <a:tc>
                  <a:txBody>
                    <a:bodyPr/>
                    <a:lstStyle/>
                    <a:p>
                      <a:pPr algn="ctr" fontAlgn="b"/>
                      <a:r>
                        <a:rPr lang="en-US" sz="1000" b="1" i="0" u="none" strike="noStrike" dirty="0">
                          <a:solidFill>
                            <a:srgbClr val="000000"/>
                          </a:solidFill>
                          <a:effectLst/>
                          <a:latin typeface="Calibri" panose="020F0502020204030204" pitchFamily="34" charset="0"/>
                        </a:rPr>
                        <a:t>SNP</a:t>
                      </a:r>
                    </a:p>
                  </a:txBody>
                  <a:tcPr marL="9525" marR="9525" marT="9525" marB="0" anchor="b"/>
                </a:tc>
                <a:tc>
                  <a:txBody>
                    <a:bodyPr/>
                    <a:lstStyle/>
                    <a:p>
                      <a:pPr algn="ctr" fontAlgn="b"/>
                      <a:r>
                        <a:rPr lang="en-US" sz="1000" b="1" i="0" u="none" strike="noStrike" dirty="0">
                          <a:solidFill>
                            <a:srgbClr val="000000"/>
                          </a:solidFill>
                          <a:effectLst/>
                          <a:latin typeface="Calibri" panose="020F0502020204030204" pitchFamily="34" charset="0"/>
                        </a:rPr>
                        <a:t>P</a:t>
                      </a:r>
                    </a:p>
                  </a:txBody>
                  <a:tcPr marL="9525" marR="9525" marT="9525" marB="0" anchor="b"/>
                </a:tc>
                <a:tc>
                  <a:txBody>
                    <a:bodyPr/>
                    <a:lstStyle/>
                    <a:p>
                      <a:pPr algn="ctr" fontAlgn="b"/>
                      <a:r>
                        <a:rPr lang="en-US" sz="1000" b="1" i="0" u="none" strike="noStrike" dirty="0">
                          <a:solidFill>
                            <a:srgbClr val="000000"/>
                          </a:solidFill>
                          <a:effectLst/>
                          <a:latin typeface="Calibri" panose="020F0502020204030204" pitchFamily="34" charset="0"/>
                        </a:rPr>
                        <a:t>Annot1</a:t>
                      </a:r>
                    </a:p>
                  </a:txBody>
                  <a:tcPr marL="9525" marR="9525" marT="9525" marB="0" anchor="b"/>
                </a:tc>
                <a:tc>
                  <a:txBody>
                    <a:bodyPr/>
                    <a:lstStyle/>
                    <a:p>
                      <a:pPr algn="ctr" fontAlgn="b"/>
                      <a:r>
                        <a:rPr lang="en-US" sz="1000" b="1" i="0" u="none" strike="noStrike" dirty="0">
                          <a:solidFill>
                            <a:srgbClr val="000000"/>
                          </a:solidFill>
                          <a:effectLst/>
                          <a:latin typeface="Calibri" panose="020F0502020204030204" pitchFamily="34" charset="0"/>
                        </a:rPr>
                        <a:t>Annot2</a:t>
                      </a:r>
                    </a:p>
                  </a:txBody>
                  <a:tcPr marL="9525" marR="9525" marT="9525" marB="0" anchor="b"/>
                </a:tc>
                <a:tc>
                  <a:txBody>
                    <a:bodyPr/>
                    <a:lstStyle/>
                    <a:p>
                      <a:pPr algn="ctr" fontAlgn="b"/>
                      <a:r>
                        <a:rPr lang="en-US" sz="1000" b="1" i="0" u="none" strike="noStrike" dirty="0">
                          <a:solidFill>
                            <a:srgbClr val="000000"/>
                          </a:solidFill>
                          <a:effectLst/>
                          <a:latin typeface="Calibri" panose="020F0502020204030204" pitchFamily="34" charset="0"/>
                        </a:rPr>
                        <a:t>Annot3</a:t>
                      </a:r>
                    </a:p>
                  </a:txBody>
                  <a:tcPr marL="9525" marR="9525" marT="9525" marB="0" anchor="b"/>
                </a:tc>
                <a:tc>
                  <a:txBody>
                    <a:bodyPr/>
                    <a:lstStyle/>
                    <a:p>
                      <a:pPr algn="ctr" fontAlgn="b"/>
                      <a:r>
                        <a:rPr lang="en-US" sz="1000" b="1"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000" b="1" i="0" u="none" strike="noStrike" dirty="0">
                          <a:solidFill>
                            <a:srgbClr val="000000"/>
                          </a:solidFill>
                          <a:effectLst/>
                          <a:latin typeface="Calibri" panose="020F0502020204030204" pitchFamily="34" charset="0"/>
                        </a:rPr>
                        <a:t>Annot738</a:t>
                      </a:r>
                    </a:p>
                  </a:txBody>
                  <a:tcPr marL="9525" marR="9525" marT="9525" marB="0" anchor="b"/>
                </a:tc>
                <a:extLst>
                  <a:ext uri="{0D108BD9-81ED-4DB2-BD59-A6C34878D82A}">
                    <a16:rowId xmlns:a16="http://schemas.microsoft.com/office/drawing/2014/main" val="2610156270"/>
                  </a:ext>
                </a:extLst>
              </a:tr>
              <a:tr h="203200">
                <a:tc>
                  <a:txBody>
                    <a:bodyPr/>
                    <a:lstStyle/>
                    <a:p>
                      <a:pPr algn="l" fontAlgn="b"/>
                      <a:r>
                        <a:rPr lang="en-US" sz="1000" u="none" strike="noStrike" dirty="0">
                          <a:effectLst/>
                        </a:rPr>
                        <a:t>chr1:135367430</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2.4E-01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b="0" i="1" u="none" strike="noStrike" dirty="0">
                          <a:solidFill>
                            <a:srgbClr val="000000"/>
                          </a:solidFill>
                          <a:effectLst/>
                          <a:latin typeface="Calibri" panose="020F0502020204030204" pitchFamily="34" charset="0"/>
                        </a:rPr>
                        <a:t>GENE1</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Missense</a:t>
                      </a:r>
                    </a:p>
                  </a:txBody>
                  <a:tcPr marL="9525" marR="9525" marT="9525" marB="0" anchor="b"/>
                </a:tc>
                <a:tc>
                  <a:txBody>
                    <a:bodyPr/>
                    <a:lstStyle/>
                    <a:p>
                      <a:pPr algn="r" fontAlgn="b"/>
                      <a:r>
                        <a:rPr lang="en-US" sz="1000" b="0" i="0" u="none" strike="noStrike" dirty="0" err="1">
                          <a:solidFill>
                            <a:srgbClr val="000000"/>
                          </a:solidFill>
                          <a:effectLst/>
                          <a:latin typeface="Calibri" panose="020F0502020204030204" pitchFamily="34" charset="0"/>
                        </a:rPr>
                        <a:t>Pathog</a:t>
                      </a:r>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104.633</a:t>
                      </a:r>
                    </a:p>
                  </a:txBody>
                  <a:tcPr marL="9525" marR="9525" marT="9525" marB="0" anchor="b"/>
                </a:tc>
                <a:extLst>
                  <a:ext uri="{0D108BD9-81ED-4DB2-BD59-A6C34878D82A}">
                    <a16:rowId xmlns:a16="http://schemas.microsoft.com/office/drawing/2014/main" val="766309029"/>
                  </a:ext>
                </a:extLst>
              </a:tr>
              <a:tr h="203200">
                <a:tc>
                  <a:txBody>
                    <a:bodyPr/>
                    <a:lstStyle/>
                    <a:p>
                      <a:pPr algn="l" fontAlgn="b"/>
                      <a:r>
                        <a:rPr lang="en-US" sz="1000" u="none" strike="noStrike">
                          <a:effectLst/>
                        </a:rPr>
                        <a:t>chr1:111988570</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1.7E-02</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b="0" i="1" u="none" strike="noStrike" dirty="0">
                          <a:solidFill>
                            <a:srgbClr val="000000"/>
                          </a:solidFill>
                          <a:effectLst/>
                          <a:latin typeface="Calibri" panose="020F0502020204030204" pitchFamily="34" charset="0"/>
                        </a:rPr>
                        <a:t>GENE2</a:t>
                      </a:r>
                    </a:p>
                  </a:txBody>
                  <a:tcPr marL="9525" marR="9525" marT="9525"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Calibri" panose="020F0502020204030204" pitchFamily="34" charset="0"/>
                        </a:rPr>
                        <a:t>Intronic</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Benign</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57245.16</a:t>
                      </a:r>
                    </a:p>
                  </a:txBody>
                  <a:tcPr marL="9525" marR="9525" marT="9525" marB="0" anchor="b"/>
                </a:tc>
                <a:extLst>
                  <a:ext uri="{0D108BD9-81ED-4DB2-BD59-A6C34878D82A}">
                    <a16:rowId xmlns:a16="http://schemas.microsoft.com/office/drawing/2014/main" val="500565461"/>
                  </a:ext>
                </a:extLst>
              </a:tr>
              <a:tr h="203200">
                <a:tc>
                  <a:txBody>
                    <a:bodyPr/>
                    <a:lstStyle/>
                    <a:p>
                      <a:pPr algn="l" fontAlgn="b"/>
                      <a:r>
                        <a:rPr lang="en-US" sz="1000" u="none" strike="noStrike">
                          <a:effectLst/>
                        </a:rPr>
                        <a:t>chr1:112070215</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5.4E-01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b="0" i="1" u="none" strike="noStrike" dirty="0">
                          <a:solidFill>
                            <a:srgbClr val="000000"/>
                          </a:solidFill>
                          <a:effectLst/>
                          <a:latin typeface="Calibri" panose="020F0502020204030204" pitchFamily="34" charset="0"/>
                        </a:rPr>
                        <a:t>GENE3</a:t>
                      </a:r>
                    </a:p>
                  </a:txBody>
                  <a:tcPr marL="9525" marR="9525" marT="9525" marB="0" anchor="b"/>
                </a:tc>
                <a:tc>
                  <a:txBody>
                    <a:bodyPr/>
                    <a:lstStyle/>
                    <a:p>
                      <a:pPr algn="r" fontAlgn="b"/>
                      <a:r>
                        <a:rPr lang="en-US" sz="1000" b="0" i="0" u="none" strike="noStrike" dirty="0" err="1">
                          <a:solidFill>
                            <a:srgbClr val="000000"/>
                          </a:solidFill>
                          <a:effectLst/>
                          <a:latin typeface="Calibri" panose="020F0502020204030204" pitchFamily="34" charset="0"/>
                        </a:rPr>
                        <a:t>Synon</a:t>
                      </a:r>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Benign</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12456.33</a:t>
                      </a:r>
                    </a:p>
                  </a:txBody>
                  <a:tcPr marL="9525" marR="9525" marT="9525" marB="0" anchor="b"/>
                </a:tc>
                <a:extLst>
                  <a:ext uri="{0D108BD9-81ED-4DB2-BD59-A6C34878D82A}">
                    <a16:rowId xmlns:a16="http://schemas.microsoft.com/office/drawing/2014/main" val="1037122868"/>
                  </a:ext>
                </a:extLst>
              </a:tr>
              <a:tr h="203200">
                <a:tc>
                  <a:txBody>
                    <a:bodyPr/>
                    <a:lstStyle/>
                    <a:p>
                      <a:pPr algn="l" fontAlgn="b"/>
                      <a:r>
                        <a:rPr lang="en-US" sz="1000" u="none" strike="noStrike">
                          <a:effectLst/>
                        </a:rPr>
                        <a:t>chr1:112091824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1.0E-01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b="0" i="1" u="none" strike="noStrike" dirty="0">
                          <a:solidFill>
                            <a:srgbClr val="000000"/>
                          </a:solidFill>
                          <a:effectLst/>
                          <a:latin typeface="Calibri" panose="020F0502020204030204" pitchFamily="34" charset="0"/>
                        </a:rPr>
                        <a:t>GENE4</a:t>
                      </a:r>
                    </a:p>
                  </a:txBody>
                  <a:tcPr marL="9525" marR="9525" marT="9525" marB="0" anchor="b"/>
                </a:tc>
                <a:tc>
                  <a:txBody>
                    <a:bodyPr/>
                    <a:lstStyle/>
                    <a:p>
                      <a:pPr algn="r" fontAlgn="b"/>
                      <a:r>
                        <a:rPr lang="en-US" sz="1000" b="0" i="0" u="none" strike="noStrike" dirty="0" err="1">
                          <a:solidFill>
                            <a:srgbClr val="000000"/>
                          </a:solidFill>
                          <a:effectLst/>
                          <a:latin typeface="Calibri" panose="020F0502020204030204" pitchFamily="34" charset="0"/>
                        </a:rPr>
                        <a:t>Synon</a:t>
                      </a:r>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Benign</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47245.</a:t>
                      </a:r>
                    </a:p>
                  </a:txBody>
                  <a:tcPr marL="9525" marR="9525" marT="9525" marB="0" anchor="b"/>
                </a:tc>
                <a:extLst>
                  <a:ext uri="{0D108BD9-81ED-4DB2-BD59-A6C34878D82A}">
                    <a16:rowId xmlns:a16="http://schemas.microsoft.com/office/drawing/2014/main" val="2736432376"/>
                  </a:ext>
                </a:extLst>
              </a:tr>
              <a:tr h="203200">
                <a:tc>
                  <a:txBody>
                    <a:bodyPr/>
                    <a:lstStyle/>
                    <a:p>
                      <a:pPr algn="l" fontAlgn="b"/>
                      <a:r>
                        <a:rPr lang="en-US" sz="1000" u="none" strike="noStrike">
                          <a:effectLst/>
                        </a:rPr>
                        <a:t>chr2:102082746</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9.4E-01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b="0" i="1" u="none" strike="noStrike" dirty="0">
                          <a:solidFill>
                            <a:srgbClr val="000000"/>
                          </a:solidFill>
                          <a:effectLst/>
                          <a:latin typeface="Calibri" panose="020F0502020204030204" pitchFamily="34" charset="0"/>
                        </a:rPr>
                        <a:t>GENE5</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Intronic</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Benign</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3445723.3</a:t>
                      </a:r>
                    </a:p>
                  </a:txBody>
                  <a:tcPr marL="9525" marR="9525" marT="9525" marB="0" anchor="b"/>
                </a:tc>
                <a:extLst>
                  <a:ext uri="{0D108BD9-81ED-4DB2-BD59-A6C34878D82A}">
                    <a16:rowId xmlns:a16="http://schemas.microsoft.com/office/drawing/2014/main" val="3406657348"/>
                  </a:ext>
                </a:extLst>
              </a:tr>
              <a:tr h="203200">
                <a:tc>
                  <a:txBody>
                    <a:bodyPr/>
                    <a:lstStyle/>
                    <a:p>
                      <a:pPr algn="l" fontAlgn="b"/>
                      <a:r>
                        <a:rPr lang="en-US" sz="1000" u="none" strike="noStrike">
                          <a:effectLst/>
                        </a:rPr>
                        <a:t>chr2:102086444</a:t>
                      </a:r>
                      <a:endParaRPr lang="en-US" sz="1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4.7E-01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b="0" i="1" u="none" strike="noStrike" dirty="0">
                          <a:solidFill>
                            <a:srgbClr val="000000"/>
                          </a:solidFill>
                          <a:effectLst/>
                          <a:latin typeface="Calibri" panose="020F0502020204030204" pitchFamily="34" charset="0"/>
                        </a:rPr>
                        <a:t>GENE6</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Intronic</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Benign</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35234.356</a:t>
                      </a:r>
                    </a:p>
                  </a:txBody>
                  <a:tcPr marL="9525" marR="9525" marT="9525" marB="0" anchor="b"/>
                </a:tc>
                <a:extLst>
                  <a:ext uri="{0D108BD9-81ED-4DB2-BD59-A6C34878D82A}">
                    <a16:rowId xmlns:a16="http://schemas.microsoft.com/office/drawing/2014/main" val="3629609878"/>
                  </a:ext>
                </a:extLst>
              </a:tr>
              <a:tr h="203200">
                <a:tc>
                  <a:txBody>
                    <a:bodyPr/>
                    <a:lstStyle/>
                    <a:p>
                      <a:pPr algn="l" fontAlgn="b"/>
                      <a:r>
                        <a:rPr lang="en-US" sz="1000" u="none" strike="noStrike" dirty="0">
                          <a:effectLst/>
                        </a:rPr>
                        <a:t>chr2:102118534</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3.5E-01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b="0" i="1" u="none" strike="noStrike" dirty="0">
                          <a:solidFill>
                            <a:srgbClr val="000000"/>
                          </a:solidFill>
                          <a:effectLst/>
                          <a:latin typeface="Calibri" panose="020F0502020204030204" pitchFamily="34" charset="0"/>
                        </a:rPr>
                        <a:t>GENE7</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Missense</a:t>
                      </a:r>
                    </a:p>
                  </a:txBody>
                  <a:tcPr marL="9525" marR="9525" marT="9525" marB="0" anchor="b"/>
                </a:tc>
                <a:tc>
                  <a:txBody>
                    <a:bodyPr/>
                    <a:lstStyle/>
                    <a:p>
                      <a:pPr algn="r" fontAlgn="b"/>
                      <a:r>
                        <a:rPr lang="en-US" sz="1000" b="0" i="0" u="none" strike="noStrike" dirty="0" err="1">
                          <a:solidFill>
                            <a:srgbClr val="000000"/>
                          </a:solidFill>
                          <a:effectLst/>
                          <a:latin typeface="Calibri" panose="020F0502020204030204" pitchFamily="34" charset="0"/>
                        </a:rPr>
                        <a:t>Pathog</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4234.65</a:t>
                      </a:r>
                    </a:p>
                  </a:txBody>
                  <a:tcPr marL="9525" marR="9525" marT="9525" marB="0" anchor="b"/>
                </a:tc>
                <a:extLst>
                  <a:ext uri="{0D108BD9-81ED-4DB2-BD59-A6C34878D82A}">
                    <a16:rowId xmlns:a16="http://schemas.microsoft.com/office/drawing/2014/main" val="1690686071"/>
                  </a:ext>
                </a:extLst>
              </a:tr>
              <a:tr h="203200">
                <a:tc>
                  <a:txBody>
                    <a:bodyPr/>
                    <a:lstStyle/>
                    <a:p>
                      <a:pPr algn="l" fontAlgn="b"/>
                      <a:r>
                        <a:rPr lang="en-US" sz="1000" u="none" strike="noStrike" dirty="0">
                          <a:effectLst/>
                        </a:rPr>
                        <a:t>chr2:102129814</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u="none" strike="noStrike" dirty="0">
                          <a:effectLst/>
                        </a:rPr>
                        <a:t>4.9E-01</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000" b="0" i="1" u="none" strike="noStrike" dirty="0">
                          <a:solidFill>
                            <a:srgbClr val="000000"/>
                          </a:solidFill>
                          <a:effectLst/>
                          <a:latin typeface="Calibri" panose="020F0502020204030204" pitchFamily="34" charset="0"/>
                        </a:rPr>
                        <a:t>GENE8</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5’UTR</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Benign</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347.125</a:t>
                      </a:r>
                    </a:p>
                  </a:txBody>
                  <a:tcPr marL="9525" marR="9525" marT="9525" marB="0" anchor="b"/>
                </a:tc>
                <a:extLst>
                  <a:ext uri="{0D108BD9-81ED-4DB2-BD59-A6C34878D82A}">
                    <a16:rowId xmlns:a16="http://schemas.microsoft.com/office/drawing/2014/main" val="3877310956"/>
                  </a:ext>
                </a:extLst>
              </a:tr>
              <a:tr h="203200">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75534082"/>
                  </a:ext>
                </a:extLst>
              </a:tr>
              <a:tr h="203200">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0559027"/>
                  </a:ext>
                </a:extLst>
              </a:tr>
              <a:tr h="203200">
                <a:tc>
                  <a:txBody>
                    <a:bodyPr/>
                    <a:lstStyle/>
                    <a:p>
                      <a:pPr algn="l" fontAlgn="b"/>
                      <a:r>
                        <a:rPr lang="en-US" sz="1000" b="0" i="0" u="none" strike="noStrike" dirty="0">
                          <a:solidFill>
                            <a:srgbClr val="000000"/>
                          </a:solidFill>
                          <a:effectLst/>
                          <a:latin typeface="Calibri" panose="020F0502020204030204" pitchFamily="34" charset="0"/>
                        </a:rPr>
                        <a:t>chr22:14567264</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9.2E-03</a:t>
                      </a:r>
                    </a:p>
                  </a:txBody>
                  <a:tcPr marL="9525" marR="9525" marT="9525" marB="0" anchor="b"/>
                </a:tc>
                <a:tc>
                  <a:txBody>
                    <a:bodyPr/>
                    <a:lstStyle/>
                    <a:p>
                      <a:pPr algn="r" fontAlgn="b"/>
                      <a:r>
                        <a:rPr lang="en-US" sz="1000" b="0" i="1" u="none" strike="noStrike" dirty="0">
                          <a:solidFill>
                            <a:srgbClr val="000000"/>
                          </a:solidFill>
                          <a:effectLst/>
                          <a:latin typeface="Calibri" panose="020F0502020204030204" pitchFamily="34" charset="0"/>
                        </a:rPr>
                        <a:t>Gene25</a:t>
                      </a:r>
                    </a:p>
                  </a:txBody>
                  <a:tcPr marL="9525" marR="9525" marT="9525" marB="0" anchor="b"/>
                </a:tc>
                <a:tc>
                  <a:txBody>
                    <a:bodyPr/>
                    <a:lstStyle/>
                    <a:p>
                      <a:pPr algn="r" fontAlgn="b"/>
                      <a:r>
                        <a:rPr lang="en-US" sz="1000" b="0" i="0" u="none" strike="noStrike" dirty="0" err="1">
                          <a:solidFill>
                            <a:srgbClr val="000000"/>
                          </a:solidFill>
                          <a:effectLst/>
                          <a:latin typeface="Calibri" panose="020F0502020204030204" pitchFamily="34" charset="0"/>
                        </a:rPr>
                        <a:t>Synon</a:t>
                      </a:r>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Benign</a:t>
                      </a:r>
                    </a:p>
                  </a:txBody>
                  <a:tcPr marL="9525" marR="9525" marT="9525" marB="0" anchor="b"/>
                </a:tc>
                <a:tc>
                  <a:txBody>
                    <a:bodyPr/>
                    <a:lstStyle/>
                    <a:p>
                      <a:pPr algn="ctr" fontAlgn="b"/>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1347.36</a:t>
                      </a:r>
                    </a:p>
                  </a:txBody>
                  <a:tcPr marL="9525" marR="9525" marT="9525" marB="0" anchor="b"/>
                </a:tc>
                <a:extLst>
                  <a:ext uri="{0D108BD9-81ED-4DB2-BD59-A6C34878D82A}">
                    <a16:rowId xmlns:a16="http://schemas.microsoft.com/office/drawing/2014/main" val="1987788978"/>
                  </a:ext>
                </a:extLst>
              </a:tr>
            </a:tbl>
          </a:graphicData>
        </a:graphic>
      </p:graphicFrame>
      <p:sp>
        <p:nvSpPr>
          <p:cNvPr id="9" name="Title 1">
            <a:extLst>
              <a:ext uri="{FF2B5EF4-FFF2-40B4-BE49-F238E27FC236}">
                <a16:creationId xmlns:a16="http://schemas.microsoft.com/office/drawing/2014/main" id="{73C02BB1-008F-8047-962C-DBAAC6833C4D}"/>
              </a:ext>
            </a:extLst>
          </p:cNvPr>
          <p:cNvSpPr txBox="1">
            <a:spLocks/>
          </p:cNvSpPr>
          <p:nvPr/>
        </p:nvSpPr>
        <p:spPr>
          <a:xfrm>
            <a:off x="838200" y="2117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rgbClr val="FFC000"/>
                </a:solidFill>
                <a:latin typeface="SF Pro Display Light" pitchFamily="2" charset="0"/>
                <a:ea typeface="SF Pro Display Light" pitchFamily="2" charset="0"/>
                <a:cs typeface="+mj-cs"/>
              </a:defRPr>
            </a:lvl1pPr>
          </a:lstStyle>
          <a:p>
            <a:r>
              <a:rPr lang="en-US" sz="2400" dirty="0"/>
              <a:t>You should just publish the plot and the table, right? (No.)</a:t>
            </a:r>
          </a:p>
        </p:txBody>
      </p:sp>
      <p:sp>
        <p:nvSpPr>
          <p:cNvPr id="10" name="TextBox 9">
            <a:extLst>
              <a:ext uri="{FF2B5EF4-FFF2-40B4-BE49-F238E27FC236}">
                <a16:creationId xmlns:a16="http://schemas.microsoft.com/office/drawing/2014/main" id="{49C1553F-08C4-6147-B8DA-E09D8C17C8B0}"/>
              </a:ext>
            </a:extLst>
          </p:cNvPr>
          <p:cNvSpPr txBox="1"/>
          <p:nvPr/>
        </p:nvSpPr>
        <p:spPr>
          <a:xfrm>
            <a:off x="866775" y="4361324"/>
            <a:ext cx="5026317" cy="276999"/>
          </a:xfrm>
          <a:prstGeom prst="rect">
            <a:avLst/>
          </a:prstGeom>
          <a:noFill/>
        </p:spPr>
        <p:txBody>
          <a:bodyPr wrap="square" rtlCol="0">
            <a:spAutoFit/>
          </a:bodyPr>
          <a:lstStyle/>
          <a:p>
            <a:r>
              <a:rPr lang="en-US" sz="1200" dirty="0">
                <a:solidFill>
                  <a:schemeClr val="bg1"/>
                </a:solidFill>
                <a:latin typeface="Helvetica" pitchFamily="2" charset="0"/>
              </a:rPr>
              <a:t>Genome-wide meta-analysis of preference for pineapple on pizza</a:t>
            </a:r>
          </a:p>
        </p:txBody>
      </p:sp>
    </p:spTree>
    <p:extLst>
      <p:ext uri="{BB962C8B-B14F-4D97-AF65-F5344CB8AC3E}">
        <p14:creationId xmlns:p14="http://schemas.microsoft.com/office/powerpoint/2010/main" val="2485649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67AE-DAF5-D04F-8F55-8F17EF9C8E90}"/>
              </a:ext>
            </a:extLst>
          </p:cNvPr>
          <p:cNvSpPr>
            <a:spLocks noGrp="1"/>
          </p:cNvSpPr>
          <p:nvPr>
            <p:ph type="title"/>
          </p:nvPr>
        </p:nvSpPr>
        <p:spPr>
          <a:xfrm>
            <a:off x="838200" y="424069"/>
            <a:ext cx="10515600" cy="1325563"/>
          </a:xfrm>
        </p:spPr>
        <p:txBody>
          <a:bodyPr/>
          <a:lstStyle/>
          <a:p>
            <a:r>
              <a:rPr lang="en-US" dirty="0"/>
              <a:t>Approaching the interpretation of evidence</a:t>
            </a:r>
          </a:p>
        </p:txBody>
      </p:sp>
      <p:sp>
        <p:nvSpPr>
          <p:cNvPr id="3" name="Content Placeholder 2">
            <a:extLst>
              <a:ext uri="{FF2B5EF4-FFF2-40B4-BE49-F238E27FC236}">
                <a16:creationId xmlns:a16="http://schemas.microsoft.com/office/drawing/2014/main" id="{156F55B6-C440-204B-8CD1-AE9FC7DA6AFC}"/>
              </a:ext>
            </a:extLst>
          </p:cNvPr>
          <p:cNvSpPr>
            <a:spLocks noGrp="1"/>
          </p:cNvSpPr>
          <p:nvPr>
            <p:ph idx="1"/>
          </p:nvPr>
        </p:nvSpPr>
        <p:spPr>
          <a:xfrm>
            <a:off x="838200" y="1521894"/>
            <a:ext cx="10515600" cy="6044406"/>
          </a:xfrm>
        </p:spPr>
        <p:txBody>
          <a:bodyPr>
            <a:normAutofit/>
          </a:bodyPr>
          <a:lstStyle/>
          <a:p>
            <a:pPr marL="0" indent="0">
              <a:buNone/>
            </a:pPr>
            <a:r>
              <a:rPr lang="en-US" dirty="0"/>
              <a:t>It’s likely that for any given association there won’t be any single piece of annotation that reasonably leads you to think, “Aha! This association must be ‘real’ and this must be the causal SNP!”</a:t>
            </a:r>
          </a:p>
          <a:p>
            <a:pPr marL="0" indent="0">
              <a:buNone/>
            </a:pPr>
            <a:endParaRPr lang="en-US" dirty="0"/>
          </a:p>
          <a:p>
            <a:pPr marL="0" indent="0">
              <a:buNone/>
            </a:pPr>
            <a:r>
              <a:rPr lang="en-US" i="1" dirty="0"/>
              <a:t>Somehow</a:t>
            </a:r>
            <a:r>
              <a:rPr lang="en-US" dirty="0"/>
              <a:t> you have to decide whether and how the layers of annotation “stack up” to interesting evidence about a variant.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2571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AEDB-BCFC-0E47-8ACE-B806937007C0}"/>
              </a:ext>
            </a:extLst>
          </p:cNvPr>
          <p:cNvSpPr>
            <a:spLocks noGrp="1"/>
          </p:cNvSpPr>
          <p:nvPr>
            <p:ph type="title"/>
          </p:nvPr>
        </p:nvSpPr>
        <p:spPr/>
        <p:txBody>
          <a:bodyPr/>
          <a:lstStyle/>
          <a:p>
            <a:r>
              <a:rPr lang="en-US" dirty="0"/>
              <a:t>Approaching the interpretation of evidence</a:t>
            </a:r>
          </a:p>
        </p:txBody>
      </p:sp>
      <p:sp>
        <p:nvSpPr>
          <p:cNvPr id="3" name="Content Placeholder 2">
            <a:extLst>
              <a:ext uri="{FF2B5EF4-FFF2-40B4-BE49-F238E27FC236}">
                <a16:creationId xmlns:a16="http://schemas.microsoft.com/office/drawing/2014/main" id="{64AC6E15-FD47-964B-9866-3B0618576135}"/>
              </a:ext>
            </a:extLst>
          </p:cNvPr>
          <p:cNvSpPr>
            <a:spLocks noGrp="1"/>
          </p:cNvSpPr>
          <p:nvPr>
            <p:ph idx="1"/>
          </p:nvPr>
        </p:nvSpPr>
        <p:spPr/>
        <p:txBody>
          <a:bodyPr>
            <a:normAutofit fontScale="92500"/>
          </a:bodyPr>
          <a:lstStyle/>
          <a:p>
            <a:pPr marL="0" indent="0">
              <a:buNone/>
            </a:pPr>
            <a:r>
              <a:rPr lang="en-US" dirty="0"/>
              <a:t>An additional layer of complexity comes from the fact that the “calibration” of some of the tools may be unclear. For instance, if you come up with a ranking system similar to </a:t>
            </a:r>
            <a:r>
              <a:rPr lang="en-US" dirty="0" err="1"/>
              <a:t>RegulomeDB’s</a:t>
            </a:r>
            <a:r>
              <a:rPr lang="en-US" dirty="0"/>
              <a:t> method, how can you know if you’re really prioritizing based on an important metric? What if tons of SNPs are near histone marks and are in LD with </a:t>
            </a:r>
            <a:r>
              <a:rPr lang="en-US" dirty="0" err="1"/>
              <a:t>eQTLs</a:t>
            </a:r>
            <a:r>
              <a:rPr lang="en-US" dirty="0"/>
              <a:t>? Probably you should look for evidence that somehow ties in with what you already know or have already hypothesized about about your trait.</a:t>
            </a:r>
          </a:p>
          <a:p>
            <a:pPr marL="0" indent="0">
              <a:buNone/>
            </a:pPr>
            <a:endParaRPr lang="en-US" dirty="0"/>
          </a:p>
          <a:p>
            <a:pPr marL="0" indent="0">
              <a:buNone/>
            </a:pPr>
            <a:r>
              <a:rPr lang="en-US" dirty="0"/>
              <a:t>And on the other hand, you shouldn’t necessarily let a </a:t>
            </a:r>
            <a:r>
              <a:rPr lang="en-US" i="1" dirty="0"/>
              <a:t>lack</a:t>
            </a:r>
            <a:r>
              <a:rPr lang="en-US" dirty="0"/>
              <a:t> of interesting annotation convince you that a particular variant must be irrelevant. Why?</a:t>
            </a:r>
          </a:p>
        </p:txBody>
      </p:sp>
    </p:spTree>
    <p:extLst>
      <p:ext uri="{BB962C8B-B14F-4D97-AF65-F5344CB8AC3E}">
        <p14:creationId xmlns:p14="http://schemas.microsoft.com/office/powerpoint/2010/main" val="2183127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42AA-12F9-3A41-A4CB-EEA4C12984EF}"/>
              </a:ext>
            </a:extLst>
          </p:cNvPr>
          <p:cNvSpPr>
            <a:spLocks noGrp="1"/>
          </p:cNvSpPr>
          <p:nvPr>
            <p:ph type="title"/>
          </p:nvPr>
        </p:nvSpPr>
        <p:spPr/>
        <p:txBody>
          <a:bodyPr/>
          <a:lstStyle/>
          <a:p>
            <a:r>
              <a:rPr lang="en-US" dirty="0"/>
              <a:t>Approaching the interpretation of evidence</a:t>
            </a:r>
          </a:p>
        </p:txBody>
      </p:sp>
      <p:sp>
        <p:nvSpPr>
          <p:cNvPr id="3" name="Content Placeholder 2">
            <a:extLst>
              <a:ext uri="{FF2B5EF4-FFF2-40B4-BE49-F238E27FC236}">
                <a16:creationId xmlns:a16="http://schemas.microsoft.com/office/drawing/2014/main" id="{CFABFB2C-0CE0-F84B-97C6-A4888EE76DA5}"/>
              </a:ext>
            </a:extLst>
          </p:cNvPr>
          <p:cNvSpPr>
            <a:spLocks noGrp="1"/>
          </p:cNvSpPr>
          <p:nvPr>
            <p:ph idx="1"/>
          </p:nvPr>
        </p:nvSpPr>
        <p:spPr/>
        <p:txBody>
          <a:bodyPr>
            <a:normAutofit lnSpcReduction="10000"/>
          </a:bodyPr>
          <a:lstStyle/>
          <a:p>
            <a:pPr marL="0" indent="0">
              <a:buNone/>
            </a:pPr>
            <a:r>
              <a:rPr lang="en-US" dirty="0"/>
              <a:t>Since your study was probably associational, you probably can’t infer causality. But your annotation may generate further testable hypotheses that could inform you about mechanisms/causality. To do that, you probably need to try to extend what you already know about your trait in a simple way based on your results.</a:t>
            </a:r>
          </a:p>
          <a:p>
            <a:pPr marL="0" indent="0">
              <a:buNone/>
            </a:pPr>
            <a:endParaRPr lang="en-US" dirty="0"/>
          </a:p>
          <a:p>
            <a:pPr marL="0" indent="0">
              <a:buNone/>
            </a:pPr>
            <a:r>
              <a:rPr lang="en-US" dirty="0"/>
              <a:t>One suggestion I have: read some genetic association study papers, maybe from journals with very different “impact factors”. Try to concisely summarize what evidence the authors present and the flow of their argument in just a few sentences. How convincing do you find the arguments supporting their conclusions/hypotheses?</a:t>
            </a:r>
          </a:p>
          <a:p>
            <a:endParaRPr lang="en-US" dirty="0"/>
          </a:p>
        </p:txBody>
      </p:sp>
    </p:spTree>
    <p:extLst>
      <p:ext uri="{BB962C8B-B14F-4D97-AF65-F5344CB8AC3E}">
        <p14:creationId xmlns:p14="http://schemas.microsoft.com/office/powerpoint/2010/main" val="3404619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BF4A-0271-E049-B5B8-0A6BE72B486E}"/>
              </a:ext>
            </a:extLst>
          </p:cNvPr>
          <p:cNvSpPr>
            <a:spLocks noGrp="1"/>
          </p:cNvSpPr>
          <p:nvPr>
            <p:ph type="title"/>
          </p:nvPr>
        </p:nvSpPr>
        <p:spPr/>
        <p:txBody>
          <a:bodyPr/>
          <a:lstStyle/>
          <a:p>
            <a:r>
              <a:rPr lang="en-US" dirty="0"/>
              <a:t>Approaching the interpretation of evidence</a:t>
            </a:r>
            <a:br>
              <a:rPr lang="en-US" dirty="0"/>
            </a:br>
            <a:r>
              <a:rPr lang="en-US" dirty="0"/>
              <a:t>Fine-mapping/prioritization tools</a:t>
            </a:r>
          </a:p>
        </p:txBody>
      </p:sp>
      <p:sp>
        <p:nvSpPr>
          <p:cNvPr id="3" name="Content Placeholder 2">
            <a:extLst>
              <a:ext uri="{FF2B5EF4-FFF2-40B4-BE49-F238E27FC236}">
                <a16:creationId xmlns:a16="http://schemas.microsoft.com/office/drawing/2014/main" id="{E7B66146-5000-1C45-9758-C890D62773C6}"/>
              </a:ext>
            </a:extLst>
          </p:cNvPr>
          <p:cNvSpPr>
            <a:spLocks noGrp="1"/>
          </p:cNvSpPr>
          <p:nvPr>
            <p:ph idx="1"/>
          </p:nvPr>
        </p:nvSpPr>
        <p:spPr/>
        <p:txBody>
          <a:bodyPr/>
          <a:lstStyle/>
          <a:p>
            <a:pPr marL="0" indent="0">
              <a:buNone/>
            </a:pPr>
            <a:r>
              <a:rPr lang="en-US" dirty="0"/>
              <a:t>Some tools integrate association results with annotation tracks and prioritize the association results (e.g., by computing a posterior probability of a SNP being causal).</a:t>
            </a:r>
          </a:p>
          <a:p>
            <a:pPr marL="0" indent="0">
              <a:buNone/>
            </a:pPr>
            <a:endParaRPr lang="en-US" dirty="0"/>
          </a:p>
          <a:p>
            <a:pPr marL="0" indent="0">
              <a:buNone/>
            </a:pPr>
            <a:r>
              <a:rPr lang="en-US" dirty="0"/>
              <a:t>PAINTOR (</a:t>
            </a:r>
            <a:r>
              <a:rPr lang="en-US" sz="1400" dirty="0">
                <a:hlinkClick r:id="rId2"/>
              </a:rPr>
              <a:t>https://journals.plos.org/plosgenetics/article?id=10.1371/journal.pgen.1004722</a:t>
            </a:r>
            <a:r>
              <a:rPr lang="en-US" dirty="0"/>
              <a:t>) is one example.</a:t>
            </a:r>
          </a:p>
          <a:p>
            <a:pPr marL="0" indent="0">
              <a:buNone/>
            </a:pPr>
            <a:endParaRPr lang="en-US" dirty="0"/>
          </a:p>
          <a:p>
            <a:pPr marL="0" indent="0">
              <a:buNone/>
            </a:pPr>
            <a:r>
              <a:rPr lang="en-US" dirty="0"/>
              <a:t>Suppose you run your results through such a tool and obtain a prioritized list. What are some questions you might have about the results?</a:t>
            </a:r>
          </a:p>
        </p:txBody>
      </p:sp>
    </p:spTree>
    <p:extLst>
      <p:ext uri="{BB962C8B-B14F-4D97-AF65-F5344CB8AC3E}">
        <p14:creationId xmlns:p14="http://schemas.microsoft.com/office/powerpoint/2010/main" val="427605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6EF1-B5E0-A742-99A9-6A02DC2AF8FF}"/>
              </a:ext>
            </a:extLst>
          </p:cNvPr>
          <p:cNvSpPr>
            <a:spLocks noGrp="1"/>
          </p:cNvSpPr>
          <p:nvPr>
            <p:ph type="title"/>
          </p:nvPr>
        </p:nvSpPr>
        <p:spPr/>
        <p:txBody>
          <a:bodyPr/>
          <a:lstStyle/>
          <a:p>
            <a:r>
              <a:rPr lang="en-US" dirty="0"/>
              <a:t>Tangent: gene names</a:t>
            </a:r>
          </a:p>
        </p:txBody>
      </p:sp>
      <p:sp>
        <p:nvSpPr>
          <p:cNvPr id="3" name="Content Placeholder 2">
            <a:extLst>
              <a:ext uri="{FF2B5EF4-FFF2-40B4-BE49-F238E27FC236}">
                <a16:creationId xmlns:a16="http://schemas.microsoft.com/office/drawing/2014/main" id="{D5F4E9A6-5B5E-9144-8C38-7722E42E9EB2}"/>
              </a:ext>
            </a:extLst>
          </p:cNvPr>
          <p:cNvSpPr>
            <a:spLocks noGrp="1"/>
          </p:cNvSpPr>
          <p:nvPr>
            <p:ph idx="1"/>
          </p:nvPr>
        </p:nvSpPr>
        <p:spPr/>
        <p:txBody>
          <a:bodyPr/>
          <a:lstStyle/>
          <a:p>
            <a:pPr marL="0" indent="0">
              <a:buNone/>
            </a:pPr>
            <a:r>
              <a:rPr lang="en-US" dirty="0"/>
              <a:t>The same gene can have a lot of different names.</a:t>
            </a:r>
            <a:br>
              <a:rPr lang="en-US" dirty="0"/>
            </a:br>
            <a:r>
              <a:rPr lang="en-US" dirty="0"/>
              <a:t>If you’re doing a literature search, you may also want to search for its aliases.</a:t>
            </a:r>
          </a:p>
        </p:txBody>
      </p:sp>
      <p:pic>
        <p:nvPicPr>
          <p:cNvPr id="4" name="Picture 3">
            <a:extLst>
              <a:ext uri="{FF2B5EF4-FFF2-40B4-BE49-F238E27FC236}">
                <a16:creationId xmlns:a16="http://schemas.microsoft.com/office/drawing/2014/main" id="{80D6C4C5-800F-E541-94BE-66643D6663E9}"/>
              </a:ext>
            </a:extLst>
          </p:cNvPr>
          <p:cNvPicPr>
            <a:picLocks noChangeAspect="1"/>
          </p:cNvPicPr>
          <p:nvPr/>
        </p:nvPicPr>
        <p:blipFill>
          <a:blip r:embed="rId2"/>
          <a:stretch>
            <a:fillRect/>
          </a:stretch>
        </p:blipFill>
        <p:spPr>
          <a:xfrm>
            <a:off x="1898650" y="3073591"/>
            <a:ext cx="8394700" cy="2603500"/>
          </a:xfrm>
          <a:prstGeom prst="rect">
            <a:avLst/>
          </a:prstGeom>
        </p:spPr>
      </p:pic>
      <p:sp>
        <p:nvSpPr>
          <p:cNvPr id="5" name="Frame 4">
            <a:extLst>
              <a:ext uri="{FF2B5EF4-FFF2-40B4-BE49-F238E27FC236}">
                <a16:creationId xmlns:a16="http://schemas.microsoft.com/office/drawing/2014/main" id="{1316A92C-16D7-F645-8448-1D2EF20E068F}"/>
              </a:ext>
            </a:extLst>
          </p:cNvPr>
          <p:cNvSpPr/>
          <p:nvPr/>
        </p:nvSpPr>
        <p:spPr>
          <a:xfrm>
            <a:off x="8546592" y="5315712"/>
            <a:ext cx="768096" cy="26822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458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61B6-C18B-6D46-9731-8CA1182E0BE3}"/>
              </a:ext>
            </a:extLst>
          </p:cNvPr>
          <p:cNvSpPr>
            <a:spLocks noGrp="1"/>
          </p:cNvSpPr>
          <p:nvPr>
            <p:ph type="title"/>
          </p:nvPr>
        </p:nvSpPr>
        <p:spPr/>
        <p:txBody>
          <a:bodyPr/>
          <a:lstStyle/>
          <a:p>
            <a:r>
              <a:rPr lang="en-US" dirty="0"/>
              <a:t>Tangent: gene names</a:t>
            </a:r>
          </a:p>
        </p:txBody>
      </p:sp>
      <p:sp>
        <p:nvSpPr>
          <p:cNvPr id="3" name="Content Placeholder 2">
            <a:extLst>
              <a:ext uri="{FF2B5EF4-FFF2-40B4-BE49-F238E27FC236}">
                <a16:creationId xmlns:a16="http://schemas.microsoft.com/office/drawing/2014/main" id="{B54920C2-6DF0-5441-962A-7D597B2FCB48}"/>
              </a:ext>
            </a:extLst>
          </p:cNvPr>
          <p:cNvSpPr>
            <a:spLocks noGrp="1"/>
          </p:cNvSpPr>
          <p:nvPr>
            <p:ph idx="1"/>
          </p:nvPr>
        </p:nvSpPr>
        <p:spPr>
          <a:xfrm>
            <a:off x="0" y="1350137"/>
            <a:ext cx="12192000" cy="4351338"/>
          </a:xfrm>
        </p:spPr>
        <p:txBody>
          <a:bodyPr>
            <a:normAutofit/>
          </a:bodyPr>
          <a:lstStyle/>
          <a:p>
            <a:pPr marL="0" indent="0">
              <a:buNone/>
            </a:pPr>
            <a:r>
              <a:rPr lang="en-US" sz="2600" dirty="0"/>
              <a:t>The most interesting result doesn’t come up in the search for the official gene name.</a:t>
            </a:r>
          </a:p>
        </p:txBody>
      </p:sp>
      <p:pic>
        <p:nvPicPr>
          <p:cNvPr id="4" name="Picture 3">
            <a:extLst>
              <a:ext uri="{FF2B5EF4-FFF2-40B4-BE49-F238E27FC236}">
                <a16:creationId xmlns:a16="http://schemas.microsoft.com/office/drawing/2014/main" id="{024FAF60-CFBF-7A43-9CAD-8C8AFF7F207B}"/>
              </a:ext>
            </a:extLst>
          </p:cNvPr>
          <p:cNvPicPr>
            <a:picLocks noChangeAspect="1"/>
          </p:cNvPicPr>
          <p:nvPr/>
        </p:nvPicPr>
        <p:blipFill>
          <a:blip r:embed="rId2"/>
          <a:stretch>
            <a:fillRect/>
          </a:stretch>
        </p:blipFill>
        <p:spPr>
          <a:xfrm>
            <a:off x="607478" y="1844294"/>
            <a:ext cx="5028092" cy="4907280"/>
          </a:xfrm>
          <a:prstGeom prst="rect">
            <a:avLst/>
          </a:prstGeom>
        </p:spPr>
      </p:pic>
      <p:pic>
        <p:nvPicPr>
          <p:cNvPr id="5" name="Picture 4">
            <a:extLst>
              <a:ext uri="{FF2B5EF4-FFF2-40B4-BE49-F238E27FC236}">
                <a16:creationId xmlns:a16="http://schemas.microsoft.com/office/drawing/2014/main" id="{0DD1E9BB-004F-5F4C-8404-6FC443482BA5}"/>
              </a:ext>
            </a:extLst>
          </p:cNvPr>
          <p:cNvPicPr>
            <a:picLocks noChangeAspect="1"/>
          </p:cNvPicPr>
          <p:nvPr/>
        </p:nvPicPr>
        <p:blipFill>
          <a:blip r:embed="rId3"/>
          <a:stretch>
            <a:fillRect/>
          </a:stretch>
        </p:blipFill>
        <p:spPr>
          <a:xfrm>
            <a:off x="6096000" y="1844292"/>
            <a:ext cx="5028093" cy="4907281"/>
          </a:xfrm>
          <a:prstGeom prst="rect">
            <a:avLst/>
          </a:prstGeom>
        </p:spPr>
      </p:pic>
      <p:sp>
        <p:nvSpPr>
          <p:cNvPr id="6" name="Frame 5">
            <a:extLst>
              <a:ext uri="{FF2B5EF4-FFF2-40B4-BE49-F238E27FC236}">
                <a16:creationId xmlns:a16="http://schemas.microsoft.com/office/drawing/2014/main" id="{5EC55637-54D8-3A4E-AE6B-EC4C1D591B98}"/>
              </a:ext>
            </a:extLst>
          </p:cNvPr>
          <p:cNvSpPr/>
          <p:nvPr/>
        </p:nvSpPr>
        <p:spPr>
          <a:xfrm>
            <a:off x="7375053" y="4303776"/>
            <a:ext cx="3378291" cy="731043"/>
          </a:xfrm>
          <a:prstGeom prst="frame">
            <a:avLst>
              <a:gd name="adj1" fmla="val 313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E44C411B-818B-6B43-B48A-DCAFBD6236F8}"/>
              </a:ext>
            </a:extLst>
          </p:cNvPr>
          <p:cNvSpPr/>
          <p:nvPr/>
        </p:nvSpPr>
        <p:spPr>
          <a:xfrm>
            <a:off x="729025" y="2184845"/>
            <a:ext cx="677763" cy="168211"/>
          </a:xfrm>
          <a:prstGeom prst="frame">
            <a:avLst>
              <a:gd name="adj1" fmla="val 313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18195861-A9B6-1645-A2BF-D6FB09C3A189}"/>
              </a:ext>
            </a:extLst>
          </p:cNvPr>
          <p:cNvSpPr/>
          <p:nvPr/>
        </p:nvSpPr>
        <p:spPr>
          <a:xfrm>
            <a:off x="6186796" y="2184844"/>
            <a:ext cx="677763" cy="168211"/>
          </a:xfrm>
          <a:prstGeom prst="frame">
            <a:avLst>
              <a:gd name="adj1" fmla="val 313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619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1165-989D-6D44-8E0A-C7329EBD7D05}"/>
              </a:ext>
            </a:extLst>
          </p:cNvPr>
          <p:cNvSpPr>
            <a:spLocks noGrp="1"/>
          </p:cNvSpPr>
          <p:nvPr>
            <p:ph type="title"/>
          </p:nvPr>
        </p:nvSpPr>
        <p:spPr/>
        <p:txBody>
          <a:bodyPr/>
          <a:lstStyle/>
          <a:p>
            <a:r>
              <a:rPr lang="en-US" dirty="0"/>
              <a:t>Synonymous variants</a:t>
            </a:r>
          </a:p>
        </p:txBody>
      </p:sp>
      <p:sp>
        <p:nvSpPr>
          <p:cNvPr id="3" name="Content Placeholder 2">
            <a:extLst>
              <a:ext uri="{FF2B5EF4-FFF2-40B4-BE49-F238E27FC236}">
                <a16:creationId xmlns:a16="http://schemas.microsoft.com/office/drawing/2014/main" id="{3F8B1A50-DB8C-5147-A2B9-F3E3F8C28D6E}"/>
              </a:ext>
            </a:extLst>
          </p:cNvPr>
          <p:cNvSpPr>
            <a:spLocks noGrp="1"/>
          </p:cNvSpPr>
          <p:nvPr>
            <p:ph idx="1"/>
          </p:nvPr>
        </p:nvSpPr>
        <p:spPr/>
        <p:txBody>
          <a:bodyPr/>
          <a:lstStyle/>
          <a:p>
            <a:pPr marL="0" indent="0">
              <a:buNone/>
            </a:pPr>
            <a:r>
              <a:rPr lang="en-US" dirty="0"/>
              <a:t>Don’t change amino acid</a:t>
            </a:r>
            <a:br>
              <a:rPr lang="en-US" dirty="0"/>
            </a:br>
            <a:br>
              <a:rPr lang="en-US" dirty="0"/>
            </a:br>
            <a:r>
              <a:rPr lang="en-US" dirty="0"/>
              <a:t>Examples:</a:t>
            </a:r>
            <a:br>
              <a:rPr lang="en-US" dirty="0"/>
            </a:br>
            <a:r>
              <a:rPr lang="en-US" dirty="0"/>
              <a:t>GAG to GAA</a:t>
            </a:r>
            <a:br>
              <a:rPr lang="en-US" dirty="0"/>
            </a:br>
            <a:r>
              <a:rPr lang="en-US" dirty="0"/>
              <a:t>AGC to AGU</a:t>
            </a:r>
            <a:br>
              <a:rPr lang="en-US" dirty="0"/>
            </a:br>
            <a:r>
              <a:rPr lang="en-US" dirty="0"/>
              <a:t>UUA to CUA</a:t>
            </a:r>
          </a:p>
          <a:p>
            <a:pPr marL="0" indent="0">
              <a:buNone/>
            </a:pPr>
            <a:br>
              <a:rPr lang="en-US" dirty="0"/>
            </a:br>
            <a:r>
              <a:rPr lang="en-US" dirty="0"/>
              <a:t>Synonymous SNPs may still</a:t>
            </a:r>
            <a:br>
              <a:rPr lang="en-US" dirty="0"/>
            </a:br>
            <a:r>
              <a:rPr lang="en-US" dirty="0"/>
              <a:t>matter (e.g., by affecting</a:t>
            </a:r>
            <a:br>
              <a:rPr lang="en-US" dirty="0"/>
            </a:br>
            <a:r>
              <a:rPr lang="en-US" dirty="0"/>
              <a:t>protein binding or splicing)</a:t>
            </a:r>
          </a:p>
        </p:txBody>
      </p:sp>
      <p:pic>
        <p:nvPicPr>
          <p:cNvPr id="5" name="Content Placeholder 3">
            <a:extLst>
              <a:ext uri="{FF2B5EF4-FFF2-40B4-BE49-F238E27FC236}">
                <a16:creationId xmlns:a16="http://schemas.microsoft.com/office/drawing/2014/main" id="{EBB8F1D3-B38B-7340-AF72-43360D2C9C9E}"/>
              </a:ext>
            </a:extLst>
          </p:cNvPr>
          <p:cNvPicPr>
            <a:picLocks noChangeAspect="1"/>
          </p:cNvPicPr>
          <p:nvPr/>
        </p:nvPicPr>
        <p:blipFill>
          <a:blip r:embed="rId2"/>
          <a:stretch>
            <a:fillRect/>
          </a:stretch>
        </p:blipFill>
        <p:spPr>
          <a:xfrm>
            <a:off x="5330444" y="1918494"/>
            <a:ext cx="4140200" cy="4165600"/>
          </a:xfrm>
          <a:prstGeom prst="rect">
            <a:avLst/>
          </a:prstGeom>
        </p:spPr>
      </p:pic>
    </p:spTree>
    <p:extLst>
      <p:ext uri="{BB962C8B-B14F-4D97-AF65-F5344CB8AC3E}">
        <p14:creationId xmlns:p14="http://schemas.microsoft.com/office/powerpoint/2010/main" val="903093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8365-8EA7-F34A-90EE-B49113C8CF1F}"/>
              </a:ext>
            </a:extLst>
          </p:cNvPr>
          <p:cNvSpPr>
            <a:spLocks noGrp="1"/>
          </p:cNvSpPr>
          <p:nvPr>
            <p:ph type="title"/>
          </p:nvPr>
        </p:nvSpPr>
        <p:spPr>
          <a:xfrm>
            <a:off x="935736" y="-137973"/>
            <a:ext cx="10515600" cy="1325563"/>
          </a:xfrm>
        </p:spPr>
        <p:txBody>
          <a:bodyPr/>
          <a:lstStyle/>
          <a:p>
            <a:r>
              <a:rPr lang="en-US" dirty="0"/>
              <a:t>Tangent: gene names</a:t>
            </a:r>
          </a:p>
        </p:txBody>
      </p:sp>
      <p:pic>
        <p:nvPicPr>
          <p:cNvPr id="6" name="Content Placeholder 5">
            <a:extLst>
              <a:ext uri="{FF2B5EF4-FFF2-40B4-BE49-F238E27FC236}">
                <a16:creationId xmlns:a16="http://schemas.microsoft.com/office/drawing/2014/main" id="{05435899-2A9F-C54D-8CA8-85AA2C1402E2}"/>
              </a:ext>
            </a:extLst>
          </p:cNvPr>
          <p:cNvPicPr>
            <a:picLocks noGrp="1" noChangeAspect="1"/>
          </p:cNvPicPr>
          <p:nvPr>
            <p:ph idx="1"/>
          </p:nvPr>
        </p:nvPicPr>
        <p:blipFill>
          <a:blip r:embed="rId2"/>
          <a:stretch>
            <a:fillRect/>
          </a:stretch>
        </p:blipFill>
        <p:spPr>
          <a:xfrm>
            <a:off x="111606" y="4187092"/>
            <a:ext cx="8138531" cy="2535861"/>
          </a:xfrm>
          <a:prstGeom prst="rect">
            <a:avLst/>
          </a:prstGeom>
        </p:spPr>
      </p:pic>
      <p:pic>
        <p:nvPicPr>
          <p:cNvPr id="4" name="Picture 3">
            <a:extLst>
              <a:ext uri="{FF2B5EF4-FFF2-40B4-BE49-F238E27FC236}">
                <a16:creationId xmlns:a16="http://schemas.microsoft.com/office/drawing/2014/main" id="{4719AD0B-5BC5-FC44-96E2-3FE140ED3C4E}"/>
              </a:ext>
            </a:extLst>
          </p:cNvPr>
          <p:cNvPicPr>
            <a:picLocks noChangeAspect="1"/>
          </p:cNvPicPr>
          <p:nvPr/>
        </p:nvPicPr>
        <p:blipFill>
          <a:blip r:embed="rId3"/>
          <a:stretch>
            <a:fillRect/>
          </a:stretch>
        </p:blipFill>
        <p:spPr>
          <a:xfrm>
            <a:off x="-251300" y="1312831"/>
            <a:ext cx="4370145" cy="3159064"/>
          </a:xfrm>
          <a:prstGeom prst="rect">
            <a:avLst/>
          </a:prstGeom>
        </p:spPr>
      </p:pic>
      <p:pic>
        <p:nvPicPr>
          <p:cNvPr id="5" name="Picture 4">
            <a:extLst>
              <a:ext uri="{FF2B5EF4-FFF2-40B4-BE49-F238E27FC236}">
                <a16:creationId xmlns:a16="http://schemas.microsoft.com/office/drawing/2014/main" id="{359EF037-9241-9843-879B-41AF987E3DBB}"/>
              </a:ext>
            </a:extLst>
          </p:cNvPr>
          <p:cNvPicPr>
            <a:picLocks noChangeAspect="1"/>
          </p:cNvPicPr>
          <p:nvPr/>
        </p:nvPicPr>
        <p:blipFill>
          <a:blip r:embed="rId4"/>
          <a:stretch>
            <a:fillRect/>
          </a:stretch>
        </p:blipFill>
        <p:spPr>
          <a:xfrm>
            <a:off x="3530294" y="1312830"/>
            <a:ext cx="4370146" cy="3159065"/>
          </a:xfrm>
          <a:prstGeom prst="rect">
            <a:avLst/>
          </a:prstGeom>
        </p:spPr>
      </p:pic>
      <p:sp>
        <p:nvSpPr>
          <p:cNvPr id="7" name="Content Placeholder 2">
            <a:extLst>
              <a:ext uri="{FF2B5EF4-FFF2-40B4-BE49-F238E27FC236}">
                <a16:creationId xmlns:a16="http://schemas.microsoft.com/office/drawing/2014/main" id="{77C5B25D-4512-CE46-934F-7F26BF84A7B4}"/>
              </a:ext>
            </a:extLst>
          </p:cNvPr>
          <p:cNvSpPr txBox="1">
            <a:spLocks/>
          </p:cNvSpPr>
          <p:nvPr/>
        </p:nvSpPr>
        <p:spPr>
          <a:xfrm>
            <a:off x="2684118" y="1097883"/>
            <a:ext cx="4092755" cy="429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C000"/>
                </a:solidFill>
                <a:latin typeface="SF Pro Display Light" pitchFamily="2" charset="0"/>
                <a:ea typeface="SF Pro Display Light"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C000"/>
                </a:solidFill>
                <a:latin typeface="SF Pro Display Light" pitchFamily="2" charset="0"/>
                <a:ea typeface="SF Pro Display Light"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C000"/>
                </a:solidFill>
                <a:latin typeface="SF Pro Display Light" pitchFamily="2" charset="0"/>
                <a:ea typeface="SF Pro Display Light"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C000"/>
                </a:solidFill>
                <a:latin typeface="SF Pro Display Light" pitchFamily="2" charset="0"/>
                <a:ea typeface="SF Pro Display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Excel thinks this is a date</a:t>
            </a:r>
          </a:p>
        </p:txBody>
      </p:sp>
      <p:pic>
        <p:nvPicPr>
          <p:cNvPr id="8" name="Picture 7">
            <a:extLst>
              <a:ext uri="{FF2B5EF4-FFF2-40B4-BE49-F238E27FC236}">
                <a16:creationId xmlns:a16="http://schemas.microsoft.com/office/drawing/2014/main" id="{EF858824-E7D7-C94B-AEC9-71ED94D7479D}"/>
              </a:ext>
            </a:extLst>
          </p:cNvPr>
          <p:cNvPicPr>
            <a:picLocks noChangeAspect="1"/>
          </p:cNvPicPr>
          <p:nvPr/>
        </p:nvPicPr>
        <p:blipFill>
          <a:blip r:embed="rId5"/>
          <a:stretch>
            <a:fillRect/>
          </a:stretch>
        </p:blipFill>
        <p:spPr>
          <a:xfrm>
            <a:off x="7781711" y="1538315"/>
            <a:ext cx="4092756" cy="2459868"/>
          </a:xfrm>
          <a:prstGeom prst="rect">
            <a:avLst/>
          </a:prstGeom>
        </p:spPr>
      </p:pic>
    </p:spTree>
    <p:extLst>
      <p:ext uri="{BB962C8B-B14F-4D97-AF65-F5344CB8AC3E}">
        <p14:creationId xmlns:p14="http://schemas.microsoft.com/office/powerpoint/2010/main" val="1117266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96A4C-D64E-FEDB-B747-56117DBC4AB5}"/>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DBA27F7C-A901-5A17-1861-6DA0A32AA196}"/>
              </a:ext>
            </a:extLst>
          </p:cNvPr>
          <p:cNvSpPr>
            <a:spLocks noGrp="1"/>
          </p:cNvSpPr>
          <p:nvPr>
            <p:ph idx="1"/>
          </p:nvPr>
        </p:nvSpPr>
        <p:spPr/>
        <p:txBody>
          <a:bodyPr>
            <a:normAutofit fontScale="92500" lnSpcReduction="20000"/>
          </a:bodyPr>
          <a:lstStyle/>
          <a:p>
            <a:pPr marL="0" indent="0">
              <a:buNone/>
            </a:pPr>
            <a:r>
              <a:rPr lang="en-US" dirty="0"/>
              <a:t>Your collaborator Dr. Astley has a patient with a rare syndromic phenotype that includes a complete lack of lacrimation.</a:t>
            </a:r>
          </a:p>
          <a:p>
            <a:pPr marL="0" indent="0">
              <a:buNone/>
            </a:pPr>
            <a:r>
              <a:rPr lang="en-US" dirty="0"/>
              <a:t>The patient’s sequencing results are contained in the file </a:t>
            </a:r>
            <a:r>
              <a:rPr lang="en-US" dirty="0" err="1"/>
              <a:t>ra.vcf</a:t>
            </a:r>
            <a:r>
              <a:rPr lang="en-US" dirty="0"/>
              <a:t> (reference genome GRCh37/hg19), provided on Canvas.</a:t>
            </a:r>
          </a:p>
          <a:p>
            <a:pPr marL="0" indent="0">
              <a:buNone/>
            </a:pPr>
            <a:endParaRPr lang="en-US" dirty="0"/>
          </a:p>
          <a:p>
            <a:pPr marL="0" indent="0">
              <a:buNone/>
            </a:pPr>
            <a:r>
              <a:rPr lang="en-US" dirty="0"/>
              <a:t>Try using </a:t>
            </a:r>
            <a:r>
              <a:rPr lang="en-US" dirty="0" err="1"/>
              <a:t>wANNOVAR</a:t>
            </a:r>
            <a:r>
              <a:rPr lang="en-US" dirty="0"/>
              <a:t> to prioritize a potentially causal variant.</a:t>
            </a:r>
          </a:p>
          <a:p>
            <a:r>
              <a:rPr lang="en-US" dirty="0"/>
              <a:t>Upload the file</a:t>
            </a:r>
          </a:p>
          <a:p>
            <a:r>
              <a:rPr lang="en-US" dirty="0"/>
              <a:t>Try tagging some relevant phenotypes</a:t>
            </a:r>
          </a:p>
          <a:p>
            <a:r>
              <a:rPr lang="en-US" dirty="0"/>
              <a:t>Running ANNOVAR should take ~5 minutes (?)</a:t>
            </a:r>
            <a:br>
              <a:rPr lang="en-US" dirty="0"/>
            </a:br>
            <a:r>
              <a:rPr lang="en-US" dirty="0"/>
              <a:t>(Or just download the ANNOVAR results provided on Canvas)</a:t>
            </a:r>
          </a:p>
          <a:p>
            <a:r>
              <a:rPr lang="en-US" dirty="0"/>
              <a:t>Try using the filters to prioritize a variant</a:t>
            </a:r>
          </a:p>
        </p:txBody>
      </p:sp>
    </p:spTree>
    <p:extLst>
      <p:ext uri="{BB962C8B-B14F-4D97-AF65-F5344CB8AC3E}">
        <p14:creationId xmlns:p14="http://schemas.microsoft.com/office/powerpoint/2010/main" val="2803012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BCA7-F29E-1741-8991-9D6633902C2E}"/>
              </a:ext>
            </a:extLst>
          </p:cNvPr>
          <p:cNvSpPr>
            <a:spLocks noGrp="1"/>
          </p:cNvSpPr>
          <p:nvPr>
            <p:ph type="title"/>
          </p:nvPr>
        </p:nvSpPr>
        <p:spPr/>
        <p:txBody>
          <a:bodyPr/>
          <a:lstStyle/>
          <a:p>
            <a:r>
              <a:rPr lang="en-US" dirty="0"/>
              <a:t>Missense variants</a:t>
            </a:r>
          </a:p>
        </p:txBody>
      </p:sp>
      <p:sp>
        <p:nvSpPr>
          <p:cNvPr id="3" name="Content Placeholder 2">
            <a:extLst>
              <a:ext uri="{FF2B5EF4-FFF2-40B4-BE49-F238E27FC236}">
                <a16:creationId xmlns:a16="http://schemas.microsoft.com/office/drawing/2014/main" id="{AF28876B-5ADF-3F45-99DB-4B4AB027BA7C}"/>
              </a:ext>
            </a:extLst>
          </p:cNvPr>
          <p:cNvSpPr>
            <a:spLocks noGrp="1"/>
          </p:cNvSpPr>
          <p:nvPr>
            <p:ph idx="1"/>
          </p:nvPr>
        </p:nvSpPr>
        <p:spPr/>
        <p:txBody>
          <a:bodyPr/>
          <a:lstStyle/>
          <a:p>
            <a:pPr marL="0" indent="0">
              <a:buNone/>
            </a:pPr>
            <a:r>
              <a:rPr lang="en-US" dirty="0"/>
              <a:t>Substitute one amino acid</a:t>
            </a:r>
            <a:br>
              <a:rPr lang="en-US" dirty="0"/>
            </a:br>
            <a:r>
              <a:rPr lang="en-US" dirty="0"/>
              <a:t>for another</a:t>
            </a:r>
            <a:br>
              <a:rPr lang="en-US" dirty="0"/>
            </a:br>
            <a:br>
              <a:rPr lang="en-US" dirty="0"/>
            </a:br>
            <a:r>
              <a:rPr lang="en-US" dirty="0"/>
              <a:t>Examples:</a:t>
            </a:r>
            <a:br>
              <a:rPr lang="en-US" dirty="0"/>
            </a:br>
            <a:r>
              <a:rPr lang="en-US" dirty="0"/>
              <a:t>GAG to GAC</a:t>
            </a:r>
            <a:br>
              <a:rPr lang="en-US" dirty="0"/>
            </a:br>
            <a:r>
              <a:rPr lang="en-US" dirty="0"/>
              <a:t>AGA to ACA</a:t>
            </a:r>
            <a:br>
              <a:rPr lang="en-US" dirty="0"/>
            </a:br>
            <a:r>
              <a:rPr lang="en-US" dirty="0"/>
              <a:t>CCA to UCA</a:t>
            </a:r>
          </a:p>
        </p:txBody>
      </p:sp>
      <p:pic>
        <p:nvPicPr>
          <p:cNvPr id="4" name="Content Placeholder 3">
            <a:extLst>
              <a:ext uri="{FF2B5EF4-FFF2-40B4-BE49-F238E27FC236}">
                <a16:creationId xmlns:a16="http://schemas.microsoft.com/office/drawing/2014/main" id="{2016275F-9F92-F140-B89A-1BFFFB89B682}"/>
              </a:ext>
            </a:extLst>
          </p:cNvPr>
          <p:cNvPicPr>
            <a:picLocks noChangeAspect="1"/>
          </p:cNvPicPr>
          <p:nvPr/>
        </p:nvPicPr>
        <p:blipFill>
          <a:blip r:embed="rId2"/>
          <a:stretch>
            <a:fillRect/>
          </a:stretch>
        </p:blipFill>
        <p:spPr>
          <a:xfrm>
            <a:off x="5330444" y="1918494"/>
            <a:ext cx="4140200" cy="4165600"/>
          </a:xfrm>
          <a:prstGeom prst="rect">
            <a:avLst/>
          </a:prstGeom>
        </p:spPr>
      </p:pic>
    </p:spTree>
    <p:extLst>
      <p:ext uri="{BB962C8B-B14F-4D97-AF65-F5344CB8AC3E}">
        <p14:creationId xmlns:p14="http://schemas.microsoft.com/office/powerpoint/2010/main" val="275187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8228-4684-CE42-B466-E082DD804161}"/>
              </a:ext>
            </a:extLst>
          </p:cNvPr>
          <p:cNvSpPr>
            <a:spLocks noGrp="1"/>
          </p:cNvSpPr>
          <p:nvPr>
            <p:ph type="title"/>
          </p:nvPr>
        </p:nvSpPr>
        <p:spPr/>
        <p:txBody>
          <a:bodyPr/>
          <a:lstStyle/>
          <a:p>
            <a:r>
              <a:rPr lang="en-US" dirty="0"/>
              <a:t>Amino acids</a:t>
            </a:r>
          </a:p>
        </p:txBody>
      </p:sp>
      <p:sp>
        <p:nvSpPr>
          <p:cNvPr id="3" name="Content Placeholder 2">
            <a:extLst>
              <a:ext uri="{FF2B5EF4-FFF2-40B4-BE49-F238E27FC236}">
                <a16:creationId xmlns:a16="http://schemas.microsoft.com/office/drawing/2014/main" id="{8C00991D-56DB-9346-AA64-386636623387}"/>
              </a:ext>
            </a:extLst>
          </p:cNvPr>
          <p:cNvSpPr>
            <a:spLocks noGrp="1"/>
          </p:cNvSpPr>
          <p:nvPr>
            <p:ph idx="1"/>
          </p:nvPr>
        </p:nvSpPr>
        <p:spPr/>
        <p:txBody>
          <a:bodyPr/>
          <a:lstStyle/>
          <a:p>
            <a:pPr marL="0" indent="0">
              <a:buNone/>
            </a:pPr>
            <a:r>
              <a:rPr lang="en-US" dirty="0"/>
              <a:t>Not all amino acid substitutions are</a:t>
            </a:r>
            <a:br>
              <a:rPr lang="en-US" dirty="0"/>
            </a:br>
            <a:r>
              <a:rPr lang="en-US" dirty="0"/>
              <a:t>equally significant.</a:t>
            </a:r>
            <a:br>
              <a:rPr lang="en-US" dirty="0"/>
            </a:br>
            <a:br>
              <a:rPr lang="en-US" dirty="0"/>
            </a:br>
            <a:r>
              <a:rPr lang="en-US" dirty="0"/>
              <a:t>Some may be well-tolerated,</a:t>
            </a:r>
            <a:br>
              <a:rPr lang="en-US" dirty="0"/>
            </a:br>
            <a:r>
              <a:rPr lang="en-US" dirty="0"/>
              <a:t>while others may be highly deleterious.</a:t>
            </a:r>
          </a:p>
        </p:txBody>
      </p:sp>
      <p:pic>
        <p:nvPicPr>
          <p:cNvPr id="5" name="Picture 4">
            <a:extLst>
              <a:ext uri="{FF2B5EF4-FFF2-40B4-BE49-F238E27FC236}">
                <a16:creationId xmlns:a16="http://schemas.microsoft.com/office/drawing/2014/main" id="{F3C5738B-CCFA-6E4F-BA7A-9D674E7F78B0}"/>
              </a:ext>
            </a:extLst>
          </p:cNvPr>
          <p:cNvPicPr>
            <a:picLocks noChangeAspect="1"/>
          </p:cNvPicPr>
          <p:nvPr/>
        </p:nvPicPr>
        <p:blipFill>
          <a:blip r:embed="rId3"/>
          <a:stretch>
            <a:fillRect/>
          </a:stretch>
        </p:blipFill>
        <p:spPr>
          <a:xfrm>
            <a:off x="6626759" y="0"/>
            <a:ext cx="5565241" cy="6858000"/>
          </a:xfrm>
          <a:prstGeom prst="rect">
            <a:avLst/>
          </a:prstGeom>
        </p:spPr>
      </p:pic>
    </p:spTree>
    <p:extLst>
      <p:ext uri="{BB962C8B-B14F-4D97-AF65-F5344CB8AC3E}">
        <p14:creationId xmlns:p14="http://schemas.microsoft.com/office/powerpoint/2010/main" val="2467645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AE927-FEBA-024D-94F8-FC56A35FFB6B}"/>
              </a:ext>
            </a:extLst>
          </p:cNvPr>
          <p:cNvSpPr>
            <a:spLocks noGrp="1"/>
          </p:cNvSpPr>
          <p:nvPr>
            <p:ph type="title"/>
          </p:nvPr>
        </p:nvSpPr>
        <p:spPr/>
        <p:txBody>
          <a:bodyPr/>
          <a:lstStyle/>
          <a:p>
            <a:r>
              <a:rPr lang="en-US" dirty="0"/>
              <a:t>Missense variation</a:t>
            </a:r>
          </a:p>
        </p:txBody>
      </p:sp>
      <p:sp>
        <p:nvSpPr>
          <p:cNvPr id="3" name="Content Placeholder 2">
            <a:extLst>
              <a:ext uri="{FF2B5EF4-FFF2-40B4-BE49-F238E27FC236}">
                <a16:creationId xmlns:a16="http://schemas.microsoft.com/office/drawing/2014/main" id="{7EEEFAEC-47A4-2F4F-8202-8F719310CB61}"/>
              </a:ext>
            </a:extLst>
          </p:cNvPr>
          <p:cNvSpPr>
            <a:spLocks noGrp="1"/>
          </p:cNvSpPr>
          <p:nvPr>
            <p:ph idx="1"/>
          </p:nvPr>
        </p:nvSpPr>
        <p:spPr>
          <a:xfrm>
            <a:off x="838200" y="1825625"/>
            <a:ext cx="11170920" cy="4351338"/>
          </a:xfrm>
        </p:spPr>
        <p:txBody>
          <a:bodyPr>
            <a:normAutofit fontScale="70000" lnSpcReduction="20000"/>
          </a:bodyPr>
          <a:lstStyle/>
          <a:p>
            <a:pPr marL="0" indent="0">
              <a:buNone/>
            </a:pPr>
            <a:r>
              <a:rPr lang="en-US" dirty="0"/>
              <a:t>SIFT score (Sorting Intolerant From Tolerant)</a:t>
            </a:r>
          </a:p>
          <a:p>
            <a:pPr marL="457200" lvl="1" indent="0">
              <a:buNone/>
            </a:pPr>
            <a:r>
              <a:rPr lang="en-US" dirty="0"/>
              <a:t>Predicts deleteriousness of amino acid substitutions</a:t>
            </a:r>
            <a:br>
              <a:rPr lang="en-US" dirty="0"/>
            </a:br>
            <a:r>
              <a:rPr lang="en-US" dirty="0"/>
              <a:t>Uses position and conservation (not structure)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br>
              <a:rPr lang="en-US" dirty="0"/>
            </a:br>
            <a:endParaRPr lang="en-US" dirty="0"/>
          </a:p>
          <a:p>
            <a:pPr marL="457200" lvl="1" indent="0">
              <a:buNone/>
            </a:pPr>
            <a:endParaRPr lang="en-US" dirty="0"/>
          </a:p>
          <a:p>
            <a:pPr marL="457200" lvl="1" indent="0">
              <a:buNone/>
            </a:pPr>
            <a:endParaRPr lang="en-US" dirty="0"/>
          </a:p>
          <a:p>
            <a:pPr marL="457200" lvl="1" indent="0">
              <a:buNone/>
            </a:pPr>
            <a:br>
              <a:rPr lang="en-US" dirty="0"/>
            </a:br>
            <a:r>
              <a:rPr lang="en-US" dirty="0"/>
              <a:t>Output: number between 0 and 1 (smaller=predicted “more intolerant”/more deleterious, larger=more likely benign)</a:t>
            </a:r>
            <a:br>
              <a:rPr lang="en-US" dirty="0"/>
            </a:br>
            <a:r>
              <a:rPr lang="en-US" dirty="0"/>
              <a:t>Score &lt; 0.05 is a common cutoff for predicting probably “damaging”/”deleterious”</a:t>
            </a:r>
          </a:p>
          <a:p>
            <a:pPr marL="457200" lvl="1" indent="0">
              <a:buNone/>
            </a:pPr>
            <a:r>
              <a:rPr lang="en-US" dirty="0"/>
              <a:t>Recall we can access SIFT scores through VEP</a:t>
            </a:r>
          </a:p>
        </p:txBody>
      </p:sp>
      <p:pic>
        <p:nvPicPr>
          <p:cNvPr id="4" name="Picture 3">
            <a:extLst>
              <a:ext uri="{FF2B5EF4-FFF2-40B4-BE49-F238E27FC236}">
                <a16:creationId xmlns:a16="http://schemas.microsoft.com/office/drawing/2014/main" id="{2279A42A-0817-0E45-8B1B-DF66AC8CC315}"/>
              </a:ext>
            </a:extLst>
          </p:cNvPr>
          <p:cNvPicPr>
            <a:picLocks noChangeAspect="1"/>
          </p:cNvPicPr>
          <p:nvPr/>
        </p:nvPicPr>
        <p:blipFill>
          <a:blip r:embed="rId3"/>
          <a:stretch>
            <a:fillRect/>
          </a:stretch>
        </p:blipFill>
        <p:spPr>
          <a:xfrm>
            <a:off x="7160514" y="0"/>
            <a:ext cx="5031486" cy="1863513"/>
          </a:xfrm>
          <a:prstGeom prst="rect">
            <a:avLst/>
          </a:prstGeom>
        </p:spPr>
      </p:pic>
      <p:pic>
        <p:nvPicPr>
          <p:cNvPr id="5" name="Picture 4">
            <a:extLst>
              <a:ext uri="{FF2B5EF4-FFF2-40B4-BE49-F238E27FC236}">
                <a16:creationId xmlns:a16="http://schemas.microsoft.com/office/drawing/2014/main" id="{F14258B0-2AD2-804B-A20A-C49D4ABEBAA2}"/>
              </a:ext>
            </a:extLst>
          </p:cNvPr>
          <p:cNvPicPr>
            <a:picLocks noChangeAspect="1"/>
          </p:cNvPicPr>
          <p:nvPr/>
        </p:nvPicPr>
        <p:blipFill>
          <a:blip r:embed="rId4"/>
          <a:stretch>
            <a:fillRect/>
          </a:stretch>
        </p:blipFill>
        <p:spPr>
          <a:xfrm>
            <a:off x="182880" y="2618721"/>
            <a:ext cx="5042952" cy="2268983"/>
          </a:xfrm>
          <a:prstGeom prst="rect">
            <a:avLst/>
          </a:prstGeom>
        </p:spPr>
      </p:pic>
      <p:sp>
        <p:nvSpPr>
          <p:cNvPr id="6" name="Rectangle 5">
            <a:extLst>
              <a:ext uri="{FF2B5EF4-FFF2-40B4-BE49-F238E27FC236}">
                <a16:creationId xmlns:a16="http://schemas.microsoft.com/office/drawing/2014/main" id="{04655985-3933-2547-92B4-07B72A2C4F17}"/>
              </a:ext>
            </a:extLst>
          </p:cNvPr>
          <p:cNvSpPr/>
          <p:nvPr/>
        </p:nvSpPr>
        <p:spPr>
          <a:xfrm>
            <a:off x="8316493" y="1871147"/>
            <a:ext cx="2719527" cy="369332"/>
          </a:xfrm>
          <a:prstGeom prst="rect">
            <a:avLst/>
          </a:prstGeom>
        </p:spPr>
        <p:txBody>
          <a:bodyPr wrap="none">
            <a:spAutoFit/>
          </a:bodyPr>
          <a:lstStyle/>
          <a:p>
            <a:r>
              <a:rPr lang="en-US" dirty="0"/>
              <a:t>https://</a:t>
            </a:r>
            <a:r>
              <a:rPr lang="en-US" dirty="0" err="1"/>
              <a:t>sift.bii.a-star.edu.sg</a:t>
            </a:r>
            <a:endParaRPr lang="en-US" dirty="0"/>
          </a:p>
        </p:txBody>
      </p:sp>
      <p:pic>
        <p:nvPicPr>
          <p:cNvPr id="7" name="Picture 6">
            <a:extLst>
              <a:ext uri="{FF2B5EF4-FFF2-40B4-BE49-F238E27FC236}">
                <a16:creationId xmlns:a16="http://schemas.microsoft.com/office/drawing/2014/main" id="{E4CACFD1-2F49-2848-B76A-B0A1C51F5249}"/>
              </a:ext>
            </a:extLst>
          </p:cNvPr>
          <p:cNvPicPr>
            <a:picLocks noChangeAspect="1"/>
          </p:cNvPicPr>
          <p:nvPr/>
        </p:nvPicPr>
        <p:blipFill>
          <a:blip r:embed="rId5"/>
          <a:stretch>
            <a:fillRect/>
          </a:stretch>
        </p:blipFill>
        <p:spPr>
          <a:xfrm>
            <a:off x="5320867" y="2706006"/>
            <a:ext cx="6773597" cy="2096354"/>
          </a:xfrm>
          <a:prstGeom prst="rect">
            <a:avLst/>
          </a:prstGeom>
        </p:spPr>
      </p:pic>
    </p:spTree>
    <p:extLst>
      <p:ext uri="{BB962C8B-B14F-4D97-AF65-F5344CB8AC3E}">
        <p14:creationId xmlns:p14="http://schemas.microsoft.com/office/powerpoint/2010/main" val="27250427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15822</TotalTime>
  <Words>3476</Words>
  <Application>Microsoft Macintosh PowerPoint</Application>
  <PresentationFormat>Widescreen</PresentationFormat>
  <Paragraphs>415</Paragraphs>
  <Slides>61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Courier New</vt:lpstr>
      <vt:lpstr>Helvetica</vt:lpstr>
      <vt:lpstr>SF Pro Display Light</vt:lpstr>
      <vt:lpstr>Wingdings</vt:lpstr>
      <vt:lpstr>Office Theme</vt:lpstr>
      <vt:lpstr>Integrating Genomic Data: More Annotation Tools and Interpretation</vt:lpstr>
      <vt:lpstr>Last time</vt:lpstr>
      <vt:lpstr>This lecture</vt:lpstr>
      <vt:lpstr>Classifying genic variation</vt:lpstr>
      <vt:lpstr>Codons</vt:lpstr>
      <vt:lpstr>Synonymous variants</vt:lpstr>
      <vt:lpstr>Missense variants</vt:lpstr>
      <vt:lpstr>Amino acids</vt:lpstr>
      <vt:lpstr>Missense variation</vt:lpstr>
      <vt:lpstr>Missense variation</vt:lpstr>
      <vt:lpstr>PolyPhen</vt:lpstr>
      <vt:lpstr>Stop-gain/nonsense variants</vt:lpstr>
      <vt:lpstr>Stop-loss and start-gain variants</vt:lpstr>
      <vt:lpstr>Indel/frameshift variants</vt:lpstr>
      <vt:lpstr>UTR variation</vt:lpstr>
      <vt:lpstr>Intron variation</vt:lpstr>
      <vt:lpstr>Intron variation – some possible consequences</vt:lpstr>
      <vt:lpstr>CADD score</vt:lpstr>
      <vt:lpstr>CADD score</vt:lpstr>
      <vt:lpstr>CADD score</vt:lpstr>
      <vt:lpstr>Clinical significance</vt:lpstr>
      <vt:lpstr>ClinVar</vt:lpstr>
      <vt:lpstr>ClinVar </vt:lpstr>
      <vt:lpstr>ClinVar</vt:lpstr>
      <vt:lpstr>Search ClinVar for a gene</vt:lpstr>
      <vt:lpstr>Search ClinVar for a gene</vt:lpstr>
      <vt:lpstr>Search ClinVar for a variant</vt:lpstr>
      <vt:lpstr>Searching ClinVar for a variant (rs113488022)</vt:lpstr>
      <vt:lpstr>Searching ClinVar for a region: Using the Variation Viewer</vt:lpstr>
      <vt:lpstr>Variation Viewer</vt:lpstr>
      <vt:lpstr>Variation Viewer</vt:lpstr>
      <vt:lpstr>Variation Viewer</vt:lpstr>
      <vt:lpstr>Variation Viewer</vt:lpstr>
      <vt:lpstr>Searching ClinVar for traits</vt:lpstr>
      <vt:lpstr>ClinVar track in UCSC Genome Browser</vt:lpstr>
      <vt:lpstr>ClinVar tracks in UCSC Genome Browser</vt:lpstr>
      <vt:lpstr>ClinVar annotation in VEP</vt:lpstr>
      <vt:lpstr>OMIM- Online Mendelian Inheritance in Man</vt:lpstr>
      <vt:lpstr>Search: USH2A Gene </vt:lpstr>
      <vt:lpstr>Search: Noonan syndrome</vt:lpstr>
      <vt:lpstr>OMIM- Limitations/Potential Pitfalls</vt:lpstr>
      <vt:lpstr>GeneReviews</vt:lpstr>
      <vt:lpstr>Search: Noonan</vt:lpstr>
      <vt:lpstr>PowerPoint Presentation</vt:lpstr>
      <vt:lpstr>“Higher-throughput” annotation</vt:lpstr>
      <vt:lpstr>ANNOVAR inputs and basic functions</vt:lpstr>
      <vt:lpstr>ANNOVAR</vt:lpstr>
      <vt:lpstr>ANNOVAR</vt:lpstr>
      <vt:lpstr>ANNOVAR</vt:lpstr>
      <vt:lpstr>ANNOVAR</vt:lpstr>
      <vt:lpstr>ANNOVAR vignette</vt:lpstr>
      <vt:lpstr>wANNOVAR</vt:lpstr>
      <vt:lpstr>Some guidelines for interpreting evidence</vt:lpstr>
      <vt:lpstr>Approaching the interpretation of evidence</vt:lpstr>
      <vt:lpstr>Approaching the interpretation of evidence</vt:lpstr>
      <vt:lpstr>Approaching the interpretation of evidence</vt:lpstr>
      <vt:lpstr>Approaching the interpretation of evidence Fine-mapping/prioritization tools</vt:lpstr>
      <vt:lpstr>Tangent: gene names</vt:lpstr>
      <vt:lpstr>Tangent: gene names</vt:lpstr>
      <vt:lpstr>Tangent: gene names</vt:lpstr>
      <vt:lpstr>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Browsers</dc:title>
  <dc:creator>Minster, Ryan L</dc:creator>
  <cp:lastModifiedBy>Chernus, Jonathan M</cp:lastModifiedBy>
  <cp:revision>1742</cp:revision>
  <dcterms:created xsi:type="dcterms:W3CDTF">2016-09-16T14:23:11Z</dcterms:created>
  <dcterms:modified xsi:type="dcterms:W3CDTF">2025-03-27T16:25:03Z</dcterms:modified>
</cp:coreProperties>
</file>